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127" r:id="rId2"/>
    <p:sldId id="1128" r:id="rId3"/>
    <p:sldId id="1129" r:id="rId4"/>
    <p:sldId id="1133" r:id="rId5"/>
    <p:sldId id="1131" r:id="rId6"/>
    <p:sldId id="1130" r:id="rId7"/>
    <p:sldId id="2007578499" r:id="rId8"/>
    <p:sldId id="1142" r:id="rId9"/>
    <p:sldId id="2007578500" r:id="rId10"/>
    <p:sldId id="1139" r:id="rId11"/>
    <p:sldId id="2007578501" r:id="rId12"/>
    <p:sldId id="2007578502" r:id="rId13"/>
    <p:sldId id="2007578503" r:id="rId14"/>
    <p:sldId id="2007578504" r:id="rId15"/>
    <p:sldId id="2007578505" r:id="rId16"/>
    <p:sldId id="1137" r:id="rId17"/>
    <p:sldId id="2007578508" r:id="rId18"/>
    <p:sldId id="2007578509" r:id="rId19"/>
    <p:sldId id="2007578510" r:id="rId20"/>
    <p:sldId id="2007578516" r:id="rId21"/>
    <p:sldId id="2007578518" r:id="rId22"/>
    <p:sldId id="2007578517" r:id="rId23"/>
    <p:sldId id="2007578511" r:id="rId24"/>
    <p:sldId id="2007578512" r:id="rId25"/>
    <p:sldId id="2007578513" r:id="rId26"/>
    <p:sldId id="2007578514" r:id="rId27"/>
    <p:sldId id="1134" r:id="rId28"/>
    <p:sldId id="2007578515" r:id="rId29"/>
    <p:sldId id="2007578519" r:id="rId30"/>
    <p:sldId id="2007578507" r:id="rId31"/>
    <p:sldId id="114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D89C"/>
    <a:srgbClr val="ECAD5A"/>
    <a:srgbClr val="F5CF93"/>
    <a:srgbClr val="EBAF59"/>
    <a:srgbClr val="F0D190"/>
    <a:srgbClr val="DBC194"/>
    <a:srgbClr val="B49971"/>
    <a:srgbClr val="ECC391"/>
    <a:srgbClr val="F7D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2234" autoAdjust="0"/>
  </p:normalViewPr>
  <p:slideViewPr>
    <p:cSldViewPr snapToGrid="0">
      <p:cViewPr varScale="1">
        <p:scale>
          <a:sx n="86" d="100"/>
          <a:sy n="86" d="100"/>
        </p:scale>
        <p:origin x="96" y="634"/>
      </p:cViewPr>
      <p:guideLst>
        <p:guide orient="horz" pos="2160"/>
        <p:guide pos="64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60398-FE0D-49CC-9148-6AF5DB754E24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C0349-0567-46DD-BE84-0C98197F58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1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36490-5EF3-CFB6-0FD0-081054C18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95865-6584-DC76-B2C7-0CC5FCA6B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A6EAD8-A54F-71CB-3AFE-7E7BB12D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63AEB4-A716-F21E-042A-11F6C42F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C04A2-F0B3-5355-B9CC-8A42553C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5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30E43-C176-D569-BEC5-399E3C95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2A23F7-A1CF-E359-9B8F-78E27D88F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B15973-DA31-39AD-48F0-E77335B6E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FC48F9-2CA3-83FD-725F-735FC92E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962FA3-8F84-68B6-01DA-DC6D28EF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806DED-853F-662E-79E6-633199BC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1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592C1-9AFF-A6C7-DC48-B969E295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39283A-BFC9-E2FA-073D-9B5301425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FD0FF-5D32-53C4-C821-9F7B7F13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19B397-85C1-D7C5-9C32-D911983A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F6DBD-19D3-BE34-14CA-5015F22F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4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079218-E910-AFEE-ACD6-C3B444922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DF9428-404A-CF4D-57AC-04EC64B3A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B6E56-E0BE-BBC3-37C1-D111B983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1D4D6-ADBF-75BB-BCA7-59CCB35D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C221E-EA54-E057-97BA-153DF282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3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CE4DE-DB84-8391-35E8-5833C2BD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D3A99-95A7-1FBD-4DFF-B3B5CA21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AB828F-6C4A-1DE7-788D-52439BFE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5C2358-3A29-FFBC-E038-59297CD8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1638-5E90-31B0-3030-CD051363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67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B0732-9873-AAEA-6613-E06166E0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523" y="1529558"/>
            <a:ext cx="8894954" cy="1500187"/>
          </a:xfrm>
        </p:spPr>
        <p:txBody>
          <a:bodyPr anchor="b">
            <a:normAutofit/>
          </a:bodyPr>
          <a:lstStyle>
            <a:lvl1pPr>
              <a:defRPr sz="540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5B6E3-89A8-0A9E-2B05-C384A8152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0" y="3293226"/>
            <a:ext cx="5715000" cy="85674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D3E7A-ADA9-7E34-EC17-A417D5E2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CF45D-40B8-BC48-941A-0930C4F2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983DF-0DE5-F866-CB64-E16FA172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B33D4-DC45-8D95-97FA-DDC674AA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CB985-5480-B05F-016A-9383F9E18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B8CF8F-4BDD-8496-89AD-82ED11B81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F125E8-1374-39EA-2D21-657E9BE7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D0E1DF-C0E0-19F0-4662-C336024E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70A1E7-3E17-C7C1-E829-94D9A41E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808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16E21-08AE-AFD9-FACC-33D3956C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4FC03A-297A-BA96-339A-832275BB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BD97ED-C239-A403-A639-627DCAC58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851613-5A28-12A8-DB8D-1FDB4ECEC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D2E7BE-CA82-C1F9-5D15-50F0E3789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533C3E-33BB-238F-2ED5-241505D9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D5B496-1038-943D-97B2-10494BE4C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BBBE9F-0001-672B-CACA-B39E80EF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127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86DC647-2B04-79C5-CCDA-DB7B04DDE6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3B9681-B496-7713-076C-02A25A74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>
            <a:normAutofit/>
          </a:bodyPr>
          <a:lstStyle>
            <a:lvl1pPr>
              <a:defRPr sz="2800">
                <a:gradFill>
                  <a:gsLst>
                    <a:gs pos="0">
                      <a:schemeClr val="accent1"/>
                    </a:gs>
                    <a:gs pos="504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D8D5B4-FE87-5597-270A-774A4A90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22650C-430E-9A25-A7D7-76644067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532175-50F8-4F6B-880B-30F567BD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9ED26C-9656-B601-4D1A-5DBCCD228ECF}"/>
              </a:ext>
            </a:extLst>
          </p:cNvPr>
          <p:cNvSpPr/>
          <p:nvPr userDrawn="1"/>
        </p:nvSpPr>
        <p:spPr>
          <a:xfrm>
            <a:off x="347472" y="329184"/>
            <a:ext cx="493776" cy="493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4B6EA27-B8DD-064F-33C3-6F3BB9A10C4C}"/>
              </a:ext>
            </a:extLst>
          </p:cNvPr>
          <p:cNvSpPr/>
          <p:nvPr userDrawn="1"/>
        </p:nvSpPr>
        <p:spPr>
          <a:xfrm>
            <a:off x="676656" y="329184"/>
            <a:ext cx="493776" cy="493776"/>
          </a:xfrm>
          <a:prstGeom prst="ellipse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11">
            <a:extLst>
              <a:ext uri="{FF2B5EF4-FFF2-40B4-BE49-F238E27FC236}">
                <a16:creationId xmlns:a16="http://schemas.microsoft.com/office/drawing/2014/main" id="{69338AF9-B98A-1A04-3CF3-2BC0D2748156}"/>
              </a:ext>
            </a:extLst>
          </p:cNvPr>
          <p:cNvCxnSpPr>
            <a:cxnSpLocks/>
          </p:cNvCxnSpPr>
          <p:nvPr userDrawn="1"/>
        </p:nvCxnSpPr>
        <p:spPr>
          <a:xfrm>
            <a:off x="0" y="989452"/>
            <a:ext cx="12192000" cy="0"/>
          </a:xfrm>
          <a:prstGeom prst="line">
            <a:avLst/>
          </a:prstGeom>
          <a:ln w="25400">
            <a:solidFill>
              <a:schemeClr val="accen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形状 14">
            <a:extLst>
              <a:ext uri="{FF2B5EF4-FFF2-40B4-BE49-F238E27FC236}">
                <a16:creationId xmlns:a16="http://schemas.microsoft.com/office/drawing/2014/main" id="{95288018-31F5-F546-693B-63318673C03E}"/>
              </a:ext>
            </a:extLst>
          </p:cNvPr>
          <p:cNvSpPr/>
          <p:nvPr userDrawn="1"/>
        </p:nvSpPr>
        <p:spPr>
          <a:xfrm>
            <a:off x="1204970" y="6339950"/>
            <a:ext cx="10987030" cy="518050"/>
          </a:xfrm>
          <a:custGeom>
            <a:avLst/>
            <a:gdLst>
              <a:gd name="connsiteX0" fmla="*/ 10987030 w 10987030"/>
              <a:gd name="connsiteY0" fmla="*/ 0 h 518050"/>
              <a:gd name="connsiteX1" fmla="*/ 10987030 w 10987030"/>
              <a:gd name="connsiteY1" fmla="*/ 518050 h 518050"/>
              <a:gd name="connsiteX2" fmla="*/ 0 w 10987030"/>
              <a:gd name="connsiteY2" fmla="*/ 518050 h 518050"/>
              <a:gd name="connsiteX3" fmla="*/ 721075 w 10987030"/>
              <a:gd name="connsiteY3" fmla="*/ 511453 h 518050"/>
              <a:gd name="connsiteX4" fmla="*/ 7984847 w 10987030"/>
              <a:gd name="connsiteY4" fmla="*/ 225330 h 518050"/>
              <a:gd name="connsiteX5" fmla="*/ 10140488 w 10987030"/>
              <a:gd name="connsiteY5" fmla="*/ 72216 h 51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7030" h="518050">
                <a:moveTo>
                  <a:pt x="10987030" y="0"/>
                </a:moveTo>
                <a:lnTo>
                  <a:pt x="10987030" y="518050"/>
                </a:lnTo>
                <a:lnTo>
                  <a:pt x="0" y="518050"/>
                </a:lnTo>
                <a:lnTo>
                  <a:pt x="721075" y="511453"/>
                </a:lnTo>
                <a:cubicBezTo>
                  <a:pt x="2989849" y="481848"/>
                  <a:pt x="5436585" y="388368"/>
                  <a:pt x="7984847" y="225330"/>
                </a:cubicBezTo>
                <a:cubicBezTo>
                  <a:pt x="8712922" y="178748"/>
                  <a:pt x="9432053" y="127590"/>
                  <a:pt x="10140488" y="72216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任意形状 15">
            <a:extLst>
              <a:ext uri="{FF2B5EF4-FFF2-40B4-BE49-F238E27FC236}">
                <a16:creationId xmlns:a16="http://schemas.microsoft.com/office/drawing/2014/main" id="{51FB3610-C142-507D-BB58-73D609B9DCA4}"/>
              </a:ext>
            </a:extLst>
          </p:cNvPr>
          <p:cNvSpPr/>
          <p:nvPr userDrawn="1"/>
        </p:nvSpPr>
        <p:spPr>
          <a:xfrm flipH="1">
            <a:off x="0" y="6339950"/>
            <a:ext cx="10987030" cy="518050"/>
          </a:xfrm>
          <a:custGeom>
            <a:avLst/>
            <a:gdLst>
              <a:gd name="connsiteX0" fmla="*/ 10987030 w 10987030"/>
              <a:gd name="connsiteY0" fmla="*/ 0 h 518050"/>
              <a:gd name="connsiteX1" fmla="*/ 10987030 w 10987030"/>
              <a:gd name="connsiteY1" fmla="*/ 518050 h 518050"/>
              <a:gd name="connsiteX2" fmla="*/ 0 w 10987030"/>
              <a:gd name="connsiteY2" fmla="*/ 518050 h 518050"/>
              <a:gd name="connsiteX3" fmla="*/ 721075 w 10987030"/>
              <a:gd name="connsiteY3" fmla="*/ 511453 h 518050"/>
              <a:gd name="connsiteX4" fmla="*/ 7984847 w 10987030"/>
              <a:gd name="connsiteY4" fmla="*/ 225330 h 518050"/>
              <a:gd name="connsiteX5" fmla="*/ 10140488 w 10987030"/>
              <a:gd name="connsiteY5" fmla="*/ 72216 h 51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7030" h="518050">
                <a:moveTo>
                  <a:pt x="10987030" y="0"/>
                </a:moveTo>
                <a:lnTo>
                  <a:pt x="10987030" y="518050"/>
                </a:lnTo>
                <a:lnTo>
                  <a:pt x="0" y="518050"/>
                </a:lnTo>
                <a:lnTo>
                  <a:pt x="721075" y="511453"/>
                </a:lnTo>
                <a:cubicBezTo>
                  <a:pt x="2989849" y="481848"/>
                  <a:pt x="5436585" y="388368"/>
                  <a:pt x="7984847" y="225330"/>
                </a:cubicBezTo>
                <a:cubicBezTo>
                  <a:pt x="8712922" y="178748"/>
                  <a:pt x="9432053" y="127590"/>
                  <a:pt x="10140488" y="72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033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4F9729-AE1E-ABD8-B32B-C70091E9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BB4DC9-D549-FF0E-4825-52368AEF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FE62A-2CF9-BF66-77F0-1644AD1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0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B0732-9873-AAEA-6613-E06166E0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523" y="1529558"/>
            <a:ext cx="8894954" cy="1500187"/>
          </a:xfrm>
        </p:spPr>
        <p:txBody>
          <a:bodyPr anchor="b">
            <a:normAutofit/>
          </a:bodyPr>
          <a:lstStyle>
            <a:lvl1pPr algn="ctr">
              <a:defRPr sz="5400">
                <a:gradFill>
                  <a:gsLst>
                    <a:gs pos="0">
                      <a:schemeClr val="accent1"/>
                    </a:gs>
                    <a:gs pos="504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5B6E3-89A8-0A9E-2B05-C384A8152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0" y="3293226"/>
            <a:ext cx="5715000" cy="856743"/>
          </a:xfrm>
        </p:spPr>
        <p:txBody>
          <a:bodyPr/>
          <a:lstStyle>
            <a:lvl1pPr marL="0" indent="0" algn="ctr">
              <a:buNone/>
              <a:defRPr sz="2400">
                <a:gradFill>
                  <a:gsLst>
                    <a:gs pos="0">
                      <a:schemeClr val="accent1"/>
                    </a:gs>
                    <a:gs pos="504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/>
                    </a:gs>
                  </a:gsLst>
                  <a:lin ang="0" scaled="0"/>
                </a:gra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D3E7A-ADA9-7E34-EC17-A417D5E2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CF45D-40B8-BC48-941A-0930C4F2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983DF-0DE5-F866-CB64-E16FA172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98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81805-730C-FBED-1ED9-4C355369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9CF98-206F-17B2-699B-B87EA98E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FF056-328A-213B-99CA-FE9ADE771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9BCD44-98DE-2BF6-A407-1EEC65D5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FE4595-5AEA-F720-BFF9-2569C5B3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423D6C-44D4-3639-B6FF-31F3B6FB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3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D03C9D-573C-CE3E-02B5-6CAB4503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EE7595-95C2-AA7B-503E-18C306370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B00F4B-E1C2-D902-3595-87481DB9A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05FC-47F9-4624-9AC2-B56BE305E3F8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8F8CF-1AB4-E4AB-C8D5-E3D2BE4D1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03434-7BF3-38E0-0708-BF60CD066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5176-FB0E-4BB0-B6AF-2842DC540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DE290-62D7-0FC0-7EF4-65B1040A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417" y="748748"/>
            <a:ext cx="7017026" cy="2280998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数据库原理课程设计期末汇报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101B7F-DC93-968D-BBDB-87A553848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0" y="3293226"/>
            <a:ext cx="5715000" cy="856743"/>
          </a:xfrm>
        </p:spPr>
        <p:txBody>
          <a:bodyPr/>
          <a:lstStyle/>
          <a:p>
            <a:pPr algn="ctr"/>
            <a:r>
              <a:rPr lang="zh-CN" altLang="en-US" dirty="0"/>
              <a:t>汇报人：</a:t>
            </a:r>
          </a:p>
        </p:txBody>
      </p:sp>
    </p:spTree>
    <p:extLst>
      <p:ext uri="{BB962C8B-B14F-4D97-AF65-F5344CB8AC3E}">
        <p14:creationId xmlns:p14="http://schemas.microsoft.com/office/powerpoint/2010/main" val="31039985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全局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3B179EC-8CB6-556E-DDA2-78C9D4929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25" y="1109546"/>
            <a:ext cx="9932401" cy="5165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27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局部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18B498-6453-D905-5D6E-3CAD7679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73" y="3053519"/>
            <a:ext cx="7954485" cy="291505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18AA9B2-9AF0-399D-C143-EB5244EBD81C}"/>
              </a:ext>
            </a:extLst>
          </p:cNvPr>
          <p:cNvGrpSpPr/>
          <p:nvPr/>
        </p:nvGrpSpPr>
        <p:grpSpPr>
          <a:xfrm>
            <a:off x="92686" y="1276207"/>
            <a:ext cx="4471416" cy="1505299"/>
            <a:chOff x="3867912" y="3101836"/>
            <a:chExt cx="4471416" cy="150529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FC7FF0-2FA4-1B85-9C2F-0BA1B42D16B0}"/>
                </a:ext>
              </a:extLst>
            </p:cNvPr>
            <p:cNvSpPr/>
            <p:nvPr/>
          </p:nvSpPr>
          <p:spPr>
            <a:xfrm>
              <a:off x="4288536" y="3695042"/>
              <a:ext cx="3630168" cy="64008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1BE4FE-DE5C-69F8-2F7D-8A64247CF4EB}"/>
                </a:ext>
              </a:extLst>
            </p:cNvPr>
            <p:cNvSpPr/>
            <p:nvPr/>
          </p:nvSpPr>
          <p:spPr>
            <a:xfrm>
              <a:off x="3867912" y="3967055"/>
              <a:ext cx="4471416" cy="640080"/>
            </a:xfrm>
            <a:prstGeom prst="ellipse">
              <a:avLst/>
            </a:prstGeom>
            <a:gradFill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3EDB39-09E4-60E6-9951-AEEFCFE664C3}"/>
                </a:ext>
              </a:extLst>
            </p:cNvPr>
            <p:cNvSpPr/>
            <p:nvPr/>
          </p:nvSpPr>
          <p:spPr>
            <a:xfrm>
              <a:off x="5646420" y="3101836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旅客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19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局部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18B498-6453-D905-5D6E-3CAD7679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973" y="3053519"/>
            <a:ext cx="7954485" cy="291505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18AA9B2-9AF0-399D-C143-EB5244EBD81C}"/>
              </a:ext>
            </a:extLst>
          </p:cNvPr>
          <p:cNvGrpSpPr/>
          <p:nvPr/>
        </p:nvGrpSpPr>
        <p:grpSpPr>
          <a:xfrm>
            <a:off x="92686" y="1276207"/>
            <a:ext cx="4471416" cy="1505299"/>
            <a:chOff x="3867912" y="3101836"/>
            <a:chExt cx="4471416" cy="150529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FC7FF0-2FA4-1B85-9C2F-0BA1B42D16B0}"/>
                </a:ext>
              </a:extLst>
            </p:cNvPr>
            <p:cNvSpPr/>
            <p:nvPr/>
          </p:nvSpPr>
          <p:spPr>
            <a:xfrm>
              <a:off x="4288536" y="3695042"/>
              <a:ext cx="3630168" cy="64008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1BE4FE-DE5C-69F8-2F7D-8A64247CF4EB}"/>
                </a:ext>
              </a:extLst>
            </p:cNvPr>
            <p:cNvSpPr/>
            <p:nvPr/>
          </p:nvSpPr>
          <p:spPr>
            <a:xfrm>
              <a:off x="3867912" y="3967055"/>
              <a:ext cx="4471416" cy="640080"/>
            </a:xfrm>
            <a:prstGeom prst="ellipse">
              <a:avLst/>
            </a:prstGeom>
            <a:gradFill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3EDB39-09E4-60E6-9951-AEEFCFE664C3}"/>
                </a:ext>
              </a:extLst>
            </p:cNvPr>
            <p:cNvSpPr/>
            <p:nvPr/>
          </p:nvSpPr>
          <p:spPr>
            <a:xfrm>
              <a:off x="5646420" y="3101836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旅客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0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局部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18AA9B2-9AF0-399D-C143-EB5244EBD81C}"/>
              </a:ext>
            </a:extLst>
          </p:cNvPr>
          <p:cNvGrpSpPr/>
          <p:nvPr/>
        </p:nvGrpSpPr>
        <p:grpSpPr>
          <a:xfrm>
            <a:off x="92686" y="1276207"/>
            <a:ext cx="4471416" cy="1505299"/>
            <a:chOff x="3867912" y="3101836"/>
            <a:chExt cx="4471416" cy="150529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FC7FF0-2FA4-1B85-9C2F-0BA1B42D16B0}"/>
                </a:ext>
              </a:extLst>
            </p:cNvPr>
            <p:cNvSpPr/>
            <p:nvPr/>
          </p:nvSpPr>
          <p:spPr>
            <a:xfrm>
              <a:off x="4288536" y="3695042"/>
              <a:ext cx="3630168" cy="64008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1BE4FE-DE5C-69F8-2F7D-8A64247CF4EB}"/>
                </a:ext>
              </a:extLst>
            </p:cNvPr>
            <p:cNvSpPr/>
            <p:nvPr/>
          </p:nvSpPr>
          <p:spPr>
            <a:xfrm>
              <a:off x="3867912" y="3967055"/>
              <a:ext cx="4471416" cy="640080"/>
            </a:xfrm>
            <a:prstGeom prst="ellipse">
              <a:avLst/>
            </a:prstGeom>
            <a:gradFill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3EDB39-09E4-60E6-9951-AEEFCFE664C3}"/>
                </a:ext>
              </a:extLst>
            </p:cNvPr>
            <p:cNvSpPr/>
            <p:nvPr/>
          </p:nvSpPr>
          <p:spPr>
            <a:xfrm>
              <a:off x="5646420" y="3101836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航班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4C331D4-6CBD-B8EF-F84F-EA01A077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296" y="1869413"/>
            <a:ext cx="6034526" cy="38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局部</a:t>
            </a:r>
            <a:r>
              <a:rPr lang="en-US" altLang="zh-CN" dirty="0"/>
              <a:t>ER</a:t>
            </a:r>
            <a:r>
              <a:rPr lang="zh-CN" altLang="en-US" dirty="0"/>
              <a:t>图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18AA9B2-9AF0-399D-C143-EB5244EBD81C}"/>
              </a:ext>
            </a:extLst>
          </p:cNvPr>
          <p:cNvGrpSpPr/>
          <p:nvPr/>
        </p:nvGrpSpPr>
        <p:grpSpPr>
          <a:xfrm>
            <a:off x="92686" y="1276207"/>
            <a:ext cx="4471416" cy="1505299"/>
            <a:chOff x="3867912" y="3101836"/>
            <a:chExt cx="4471416" cy="150529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6FC7FF0-2FA4-1B85-9C2F-0BA1B42D16B0}"/>
                </a:ext>
              </a:extLst>
            </p:cNvPr>
            <p:cNvSpPr/>
            <p:nvPr/>
          </p:nvSpPr>
          <p:spPr>
            <a:xfrm>
              <a:off x="4288536" y="3695042"/>
              <a:ext cx="3630168" cy="64008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1BE4FE-DE5C-69F8-2F7D-8A64247CF4EB}"/>
                </a:ext>
              </a:extLst>
            </p:cNvPr>
            <p:cNvSpPr/>
            <p:nvPr/>
          </p:nvSpPr>
          <p:spPr>
            <a:xfrm>
              <a:off x="3867912" y="3967055"/>
              <a:ext cx="4471416" cy="640080"/>
            </a:xfrm>
            <a:prstGeom prst="ellipse">
              <a:avLst/>
            </a:prstGeom>
            <a:gradFill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C3EDB39-09E4-60E6-9951-AEEFCFE664C3}"/>
                </a:ext>
              </a:extLst>
            </p:cNvPr>
            <p:cNvSpPr/>
            <p:nvPr/>
          </p:nvSpPr>
          <p:spPr>
            <a:xfrm>
              <a:off x="5646420" y="3101836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订票旅客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76C3F50-9F53-288C-3AEA-75F95AC5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62" y="1297230"/>
            <a:ext cx="5486286" cy="49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D7685-D607-328B-194D-08BD06EC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1701DB-83CC-979D-91AC-3AC9002E5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FFF652-AA2A-A600-1E9E-83290A4F5E83}"/>
              </a:ext>
            </a:extLst>
          </p:cNvPr>
          <p:cNvSpPr/>
          <p:nvPr/>
        </p:nvSpPr>
        <p:spPr>
          <a:xfrm>
            <a:off x="2454147" y="3297237"/>
            <a:ext cx="263525" cy="263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E5D4E-3E4E-D278-B4F7-D96D93C1A462}"/>
              </a:ext>
            </a:extLst>
          </p:cNvPr>
          <p:cNvSpPr/>
          <p:nvPr/>
        </p:nvSpPr>
        <p:spPr>
          <a:xfrm>
            <a:off x="2733548" y="3201193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DA9DD-6159-7C18-57AC-853BD04DBD9E}"/>
              </a:ext>
            </a:extLst>
          </p:cNvPr>
          <p:cNvSpPr/>
          <p:nvPr/>
        </p:nvSpPr>
        <p:spPr>
          <a:xfrm>
            <a:off x="2288254" y="3464718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C7AD531-5B81-A7CE-770A-99AD4D9E4F79}"/>
              </a:ext>
            </a:extLst>
          </p:cNvPr>
          <p:cNvSpPr/>
          <p:nvPr/>
        </p:nvSpPr>
        <p:spPr>
          <a:xfrm rot="5400000">
            <a:off x="5428549" y="-5785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61A319-6462-B3CB-BBF9-033135DCC723}"/>
              </a:ext>
            </a:extLst>
          </p:cNvPr>
          <p:cNvSpPr txBox="1"/>
          <p:nvPr/>
        </p:nvSpPr>
        <p:spPr>
          <a:xfrm>
            <a:off x="3032668" y="2874399"/>
            <a:ext cx="6126677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80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ea"/>
                <a:ea typeface="+mj-ea"/>
              </a:rPr>
              <a:t>逻辑结构设计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7FDC01-A4A8-3BF4-B317-EADDAF1FFC43}"/>
              </a:ext>
            </a:extLst>
          </p:cNvPr>
          <p:cNvSpPr txBox="1"/>
          <p:nvPr/>
        </p:nvSpPr>
        <p:spPr>
          <a:xfrm>
            <a:off x="3531196" y="4068929"/>
            <a:ext cx="512960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24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Transition Page Title</a:t>
            </a:r>
            <a:endParaRPr kumimoji="1" lang="zh-CN" altLang="en-US" sz="2400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5096A55-A3F8-E2ED-56F6-6A1827C5396F}"/>
              </a:ext>
            </a:extLst>
          </p:cNvPr>
          <p:cNvSpPr/>
          <p:nvPr/>
        </p:nvSpPr>
        <p:spPr>
          <a:xfrm rot="16200000" flipV="1">
            <a:off x="5428549" y="323399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310289-1B54-7E71-29ED-7BAAA32D9F18}"/>
              </a:ext>
            </a:extLst>
          </p:cNvPr>
          <p:cNvSpPr txBox="1"/>
          <p:nvPr/>
        </p:nvSpPr>
        <p:spPr>
          <a:xfrm>
            <a:off x="5706470" y="1925287"/>
            <a:ext cx="77905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6000" b="1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  <a:cs typeface="Alibaba PuHuiTi B" pitchFamily="18" charset="-122"/>
              </a:rPr>
              <a:t>03</a:t>
            </a:r>
            <a:endParaRPr kumimoji="1" lang="zh-CN" altLang="en-US" sz="6000" b="1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latin typeface="+mj-lt"/>
              <a:ea typeface="+mj-ea"/>
              <a:cs typeface="Alibaba PuHuiTi B" pitchFamily="18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B4D1A72-952D-3962-3BA8-38058A317D01}"/>
              </a:ext>
            </a:extLst>
          </p:cNvPr>
          <p:cNvCxnSpPr>
            <a:cxnSpLocks/>
          </p:cNvCxnSpPr>
          <p:nvPr/>
        </p:nvCxnSpPr>
        <p:spPr>
          <a:xfrm>
            <a:off x="4775200" y="5016500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12DF2F-07DC-9643-E678-DAAF1859ECA2}"/>
              </a:ext>
            </a:extLst>
          </p:cNvPr>
          <p:cNvCxnSpPr>
            <a:cxnSpLocks/>
          </p:cNvCxnSpPr>
          <p:nvPr/>
        </p:nvCxnSpPr>
        <p:spPr>
          <a:xfrm>
            <a:off x="6533619" y="1592531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698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关系模型（实体、关系）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280963" y="1215451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646223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用户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7023910" y="1213918"/>
            <a:ext cx="3157578" cy="4192228"/>
            <a:chOff x="7023910" y="1213918"/>
            <a:chExt cx="3157578" cy="419222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213918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机票</a:t>
              </a:r>
            </a:p>
          </p:txBody>
        </p:sp>
      </p:grp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FD0875CE-25CC-C49A-36AB-7B9EE3093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948961"/>
              </p:ext>
            </p:extLst>
          </p:nvPr>
        </p:nvGraphicFramePr>
        <p:xfrm>
          <a:off x="662609" y="1944175"/>
          <a:ext cx="5548103" cy="347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3935">
                  <a:extLst>
                    <a:ext uri="{9D8B030D-6E8A-4147-A177-3AD203B41FA5}">
                      <a16:colId xmlns:a16="http://schemas.microsoft.com/office/drawing/2014/main" val="2943256381"/>
                    </a:ext>
                  </a:extLst>
                </a:gridCol>
                <a:gridCol w="1094826">
                  <a:extLst>
                    <a:ext uri="{9D8B030D-6E8A-4147-A177-3AD203B41FA5}">
                      <a16:colId xmlns:a16="http://schemas.microsoft.com/office/drawing/2014/main" val="1226792403"/>
                    </a:ext>
                  </a:extLst>
                </a:gridCol>
                <a:gridCol w="1355587">
                  <a:extLst>
                    <a:ext uri="{9D8B030D-6E8A-4147-A177-3AD203B41FA5}">
                      <a16:colId xmlns:a16="http://schemas.microsoft.com/office/drawing/2014/main" val="2448428294"/>
                    </a:ext>
                  </a:extLst>
                </a:gridCol>
                <a:gridCol w="689814">
                  <a:extLst>
                    <a:ext uri="{9D8B030D-6E8A-4147-A177-3AD203B41FA5}">
                      <a16:colId xmlns:a16="http://schemas.microsoft.com/office/drawing/2014/main" val="2935956519"/>
                    </a:ext>
                  </a:extLst>
                </a:gridCol>
                <a:gridCol w="1293941">
                  <a:extLst>
                    <a:ext uri="{9D8B030D-6E8A-4147-A177-3AD203B41FA5}">
                      <a16:colId xmlns:a16="http://schemas.microsoft.com/office/drawing/2014/main" val="516421574"/>
                    </a:ext>
                  </a:extLst>
                </a:gridCol>
              </a:tblGrid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记录内容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1984560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用户名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1710670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u_password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密码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169175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用户姓名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6713107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 dirty="0" err="1">
                          <a:effectLst/>
                        </a:rPr>
                        <a:t>u_telephone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手机号码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931290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u_address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Varchar2(100)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用户地址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030189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u_email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Email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8385391"/>
                  </a:ext>
                </a:extLst>
              </a:tr>
              <a:tr h="34024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u_idcard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身份证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870273"/>
                  </a:ext>
                </a:extLst>
              </a:tr>
              <a:tr h="510361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u_power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权限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 dirty="0">
                          <a:effectLst/>
                        </a:rPr>
                        <a:t>1</a:t>
                      </a:r>
                      <a:r>
                        <a:rPr lang="zh-CN" sz="1200" kern="100" dirty="0">
                          <a:effectLst/>
                        </a:rPr>
                        <a:t>表示机场人员</a:t>
                      </a:r>
                      <a:endParaRPr lang="zh-CN" sz="1050" kern="100" dirty="0">
                        <a:effectLst/>
                      </a:endParaRPr>
                    </a:p>
                    <a:p>
                      <a:pPr indent="304800" algn="ctr"/>
                      <a:r>
                        <a:rPr lang="en-US" sz="1200" kern="100" dirty="0">
                          <a:effectLst/>
                        </a:rPr>
                        <a:t>0</a:t>
                      </a:r>
                      <a:r>
                        <a:rPr lang="zh-CN" sz="1200" kern="100" dirty="0">
                          <a:effectLst/>
                        </a:rPr>
                        <a:t>表示旅客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30506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82CA911-E64D-385B-0093-EC4261236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44066"/>
              </p:ext>
            </p:extLst>
          </p:nvPr>
        </p:nvGraphicFramePr>
        <p:xfrm>
          <a:off x="6294362" y="2308744"/>
          <a:ext cx="5380352" cy="2442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5199">
                  <a:extLst>
                    <a:ext uri="{9D8B030D-6E8A-4147-A177-3AD203B41FA5}">
                      <a16:colId xmlns:a16="http://schemas.microsoft.com/office/drawing/2014/main" val="4256974694"/>
                    </a:ext>
                  </a:extLst>
                </a:gridCol>
                <a:gridCol w="989985">
                  <a:extLst>
                    <a:ext uri="{9D8B030D-6E8A-4147-A177-3AD203B41FA5}">
                      <a16:colId xmlns:a16="http://schemas.microsoft.com/office/drawing/2014/main" val="1244651893"/>
                    </a:ext>
                  </a:extLst>
                </a:gridCol>
                <a:gridCol w="1280524">
                  <a:extLst>
                    <a:ext uri="{9D8B030D-6E8A-4147-A177-3AD203B41FA5}">
                      <a16:colId xmlns:a16="http://schemas.microsoft.com/office/drawing/2014/main" val="10099296"/>
                    </a:ext>
                  </a:extLst>
                </a:gridCol>
                <a:gridCol w="661783">
                  <a:extLst>
                    <a:ext uri="{9D8B030D-6E8A-4147-A177-3AD203B41FA5}">
                      <a16:colId xmlns:a16="http://schemas.microsoft.com/office/drawing/2014/main" val="98924932"/>
                    </a:ext>
                  </a:extLst>
                </a:gridCol>
                <a:gridCol w="1242861">
                  <a:extLst>
                    <a:ext uri="{9D8B030D-6E8A-4147-A177-3AD203B41FA5}">
                      <a16:colId xmlns:a16="http://schemas.microsoft.com/office/drawing/2014/main" val="700174730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记录内容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 dirty="0">
                          <a:effectLst/>
                        </a:rPr>
                        <a:t>备注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9435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Vachar2</a:t>
                      </a: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100</a:t>
                      </a:r>
                      <a:r>
                        <a:rPr lang="zh-CN" sz="110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机票编号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1133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t_f_id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航班</a:t>
                      </a:r>
                      <a:r>
                        <a:rPr lang="en-US" sz="1100" kern="100">
                          <a:effectLst/>
                        </a:rPr>
                        <a:t>id </a:t>
                      </a:r>
                      <a:r>
                        <a:rPr lang="zh-CN" sz="1100" kern="100">
                          <a:effectLst/>
                        </a:rPr>
                        <a:t>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279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t_uid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 dirty="0">
                          <a:effectLst/>
                        </a:rPr>
                        <a:t>Varchar2(20)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用户</a:t>
                      </a: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4071909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t_seatId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座位号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7501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t_date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Varchar2(20)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该票的日期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这是一个出发的日期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899613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t_type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Varchar2</a:t>
                      </a:r>
                      <a:r>
                        <a:rPr lang="zh-CN" sz="1100" kern="100">
                          <a:effectLst/>
                        </a:rPr>
                        <a:t>（</a:t>
                      </a:r>
                      <a:r>
                        <a:rPr lang="en-US" sz="1100" kern="100">
                          <a:effectLst/>
                        </a:rPr>
                        <a:t>30</a:t>
                      </a:r>
                      <a:r>
                        <a:rPr lang="zh-CN" sz="110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座位类型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这是一个座位的类型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4756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t_price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>
                          <a:effectLst/>
                        </a:rPr>
                        <a:t>票价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79400" algn="ctr"/>
                      <a:r>
                        <a:rPr lang="zh-CN" sz="1100" kern="100" dirty="0">
                          <a:effectLst/>
                        </a:rPr>
                        <a:t>这个舱位的价格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6683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175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关系模型（实体、关系）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5DB81E36-C010-1956-2847-95221FBF6FF2}"/>
              </a:ext>
            </a:extLst>
          </p:cNvPr>
          <p:cNvSpPr/>
          <p:nvPr/>
        </p:nvSpPr>
        <p:spPr>
          <a:xfrm rot="10800000">
            <a:off x="6536759" y="1977251"/>
            <a:ext cx="4123040" cy="2996523"/>
          </a:xfrm>
          <a:prstGeom prst="trapezoid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5000"/>
                </a:schemeClr>
              </a:gs>
              <a:gs pos="100000">
                <a:schemeClr val="accent1">
                  <a:lumMod val="25000"/>
                  <a:lumOff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323579" y="1506133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445026" y="1506133"/>
              <a:ext cx="1678947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航班信息表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6897573" y="1506133"/>
            <a:ext cx="3410253" cy="4069234"/>
            <a:chOff x="6897573" y="1506133"/>
            <a:chExt cx="3410253" cy="40692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1BDB42-5CAB-2FCF-93FE-0CA437038336}"/>
                </a:ext>
              </a:extLst>
            </p:cNvPr>
            <p:cNvSpPr/>
            <p:nvPr/>
          </p:nvSpPr>
          <p:spPr>
            <a:xfrm>
              <a:off x="689757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1AABFD-641F-7DD1-83F2-EA5A58BDECEB}"/>
                </a:ext>
              </a:extLst>
            </p:cNvPr>
            <p:cNvSpPr/>
            <p:nvPr/>
          </p:nvSpPr>
          <p:spPr>
            <a:xfrm>
              <a:off x="729522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座位表</a:t>
              </a: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EFBDCF2-8E3A-D1A6-314E-A95C99DD7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2138"/>
              </p:ext>
            </p:extLst>
          </p:nvPr>
        </p:nvGraphicFramePr>
        <p:xfrm>
          <a:off x="494807" y="2296837"/>
          <a:ext cx="5380352" cy="25126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941">
                  <a:extLst>
                    <a:ext uri="{9D8B030D-6E8A-4147-A177-3AD203B41FA5}">
                      <a16:colId xmlns:a16="http://schemas.microsoft.com/office/drawing/2014/main" val="3026225552"/>
                    </a:ext>
                  </a:extLst>
                </a:gridCol>
                <a:gridCol w="1242156">
                  <a:extLst>
                    <a:ext uri="{9D8B030D-6E8A-4147-A177-3AD203B41FA5}">
                      <a16:colId xmlns:a16="http://schemas.microsoft.com/office/drawing/2014/main" val="612105646"/>
                    </a:ext>
                  </a:extLst>
                </a:gridCol>
                <a:gridCol w="1097936">
                  <a:extLst>
                    <a:ext uri="{9D8B030D-6E8A-4147-A177-3AD203B41FA5}">
                      <a16:colId xmlns:a16="http://schemas.microsoft.com/office/drawing/2014/main" val="850818023"/>
                    </a:ext>
                  </a:extLst>
                </a:gridCol>
                <a:gridCol w="541990">
                  <a:extLst>
                    <a:ext uri="{9D8B030D-6E8A-4147-A177-3AD203B41FA5}">
                      <a16:colId xmlns:a16="http://schemas.microsoft.com/office/drawing/2014/main" val="2919860776"/>
                    </a:ext>
                  </a:extLst>
                </a:gridCol>
                <a:gridCol w="1186329">
                  <a:extLst>
                    <a:ext uri="{9D8B030D-6E8A-4147-A177-3AD203B41FA5}">
                      <a16:colId xmlns:a16="http://schemas.microsoft.com/office/drawing/2014/main" val="2289063868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记录内容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15844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航班</a:t>
                      </a:r>
                      <a:r>
                        <a:rPr lang="en-US" sz="1200" kern="100">
                          <a:effectLst/>
                        </a:rPr>
                        <a:t>id </a:t>
                      </a:r>
                      <a:r>
                        <a:rPr lang="zh-CN" sz="1200" kern="100">
                          <a:effectLst/>
                        </a:rPr>
                        <a:t>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航班起飞的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r>
                        <a:rPr lang="zh-CN" sz="1200" kern="100">
                          <a:effectLst/>
                        </a:rPr>
                        <a:t>号</a:t>
                      </a: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CN" sz="1200" kern="100">
                          <a:effectLst/>
                        </a:rPr>
                        <a:t>主键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317974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Vachar2(30)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航班号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44058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f_start_time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Varchar2(40)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出发时间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773862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f_end_time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Varchar2(40)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到达时间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8704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f_departure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Varchar2(40)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始发地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5958937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f_destination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Varchar2(40)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目的地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1444377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  <a:highlight>
                            <a:srgbClr val="FFFFFF"/>
                          </a:highlight>
                        </a:rPr>
                        <a:t>f_company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Varchar2(30)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航空公司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61790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FE93FC2-CA5A-C9E6-93DC-4BF933775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16017"/>
              </p:ext>
            </p:extLst>
          </p:nvPr>
        </p:nvGraphicFramePr>
        <p:xfrm>
          <a:off x="6070907" y="2309284"/>
          <a:ext cx="5320258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2508">
                  <a:extLst>
                    <a:ext uri="{9D8B030D-6E8A-4147-A177-3AD203B41FA5}">
                      <a16:colId xmlns:a16="http://schemas.microsoft.com/office/drawing/2014/main" val="603203291"/>
                    </a:ext>
                  </a:extLst>
                </a:gridCol>
                <a:gridCol w="1111764">
                  <a:extLst>
                    <a:ext uri="{9D8B030D-6E8A-4147-A177-3AD203B41FA5}">
                      <a16:colId xmlns:a16="http://schemas.microsoft.com/office/drawing/2014/main" val="1288525734"/>
                    </a:ext>
                  </a:extLst>
                </a:gridCol>
                <a:gridCol w="833252">
                  <a:extLst>
                    <a:ext uri="{9D8B030D-6E8A-4147-A177-3AD203B41FA5}">
                      <a16:colId xmlns:a16="http://schemas.microsoft.com/office/drawing/2014/main" val="3839573080"/>
                    </a:ext>
                  </a:extLst>
                </a:gridCol>
                <a:gridCol w="973079">
                  <a:extLst>
                    <a:ext uri="{9D8B030D-6E8A-4147-A177-3AD203B41FA5}">
                      <a16:colId xmlns:a16="http://schemas.microsoft.com/office/drawing/2014/main" val="3098216649"/>
                    </a:ext>
                  </a:extLst>
                </a:gridCol>
                <a:gridCol w="1429655">
                  <a:extLst>
                    <a:ext uri="{9D8B030D-6E8A-4147-A177-3AD203B41FA5}">
                      <a16:colId xmlns:a16="http://schemas.microsoft.com/office/drawing/2014/main" val="903657220"/>
                    </a:ext>
                  </a:extLst>
                </a:gridCol>
              </a:tblGrid>
              <a:tr h="32321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记录内容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6125003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s_id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座位唯一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标识 能够以下得到信息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2911313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航班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航班</a:t>
                      </a:r>
                      <a:r>
                        <a:rPr lang="en-US" sz="1200" kern="100">
                          <a:effectLst/>
                        </a:rPr>
                        <a:t>id(</a:t>
                      </a:r>
                      <a:r>
                        <a:rPr lang="zh-CN" sz="1200" kern="100">
                          <a:effectLst/>
                        </a:rPr>
                        <a:t>外键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2255577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s_ type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</a:t>
                      </a:r>
                      <a:r>
                        <a:rPr lang="zh-CN" sz="1200" kern="100">
                          <a:effectLst/>
                        </a:rPr>
                        <a:t>（</a:t>
                      </a:r>
                      <a:r>
                        <a:rPr lang="en-US" sz="1200" kern="100">
                          <a:effectLst/>
                        </a:rPr>
                        <a:t>30</a:t>
                      </a:r>
                      <a:r>
                        <a:rPr lang="zh-CN" sz="120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舱位类型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舱位类型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92803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s_number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舱位数量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舱位数量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715117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s_price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舱位价格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 dirty="0">
                          <a:effectLst/>
                        </a:rPr>
                        <a:t>舱位价格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353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675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关系模型（实体、关系）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5DB81E36-C010-1956-2847-95221FBF6FF2}"/>
              </a:ext>
            </a:extLst>
          </p:cNvPr>
          <p:cNvSpPr/>
          <p:nvPr/>
        </p:nvSpPr>
        <p:spPr>
          <a:xfrm rot="10800000">
            <a:off x="6536759" y="1977251"/>
            <a:ext cx="4123040" cy="2996523"/>
          </a:xfrm>
          <a:prstGeom prst="trapezoid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5000"/>
                </a:schemeClr>
              </a:gs>
              <a:gs pos="100000">
                <a:schemeClr val="accent1">
                  <a:lumMod val="25000"/>
                  <a:lumOff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323579" y="1506133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445026" y="1506133"/>
              <a:ext cx="1678947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用户操作记录表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6897573" y="1506133"/>
            <a:ext cx="3410253" cy="4069234"/>
            <a:chOff x="6897573" y="1506133"/>
            <a:chExt cx="3410253" cy="40692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1BDB42-5CAB-2FCF-93FE-0CA437038336}"/>
                </a:ext>
              </a:extLst>
            </p:cNvPr>
            <p:cNvSpPr/>
            <p:nvPr/>
          </p:nvSpPr>
          <p:spPr>
            <a:xfrm>
              <a:off x="689757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1AABFD-641F-7DD1-83F2-EA5A58BDECEB}"/>
                </a:ext>
              </a:extLst>
            </p:cNvPr>
            <p:cNvSpPr/>
            <p:nvPr/>
          </p:nvSpPr>
          <p:spPr>
            <a:xfrm>
              <a:off x="729522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航班动态表</a:t>
              </a:r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B489E5-6A2D-476C-30C3-37A1608FD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7342"/>
              </p:ext>
            </p:extLst>
          </p:nvPr>
        </p:nvGraphicFramePr>
        <p:xfrm>
          <a:off x="558313" y="2334740"/>
          <a:ext cx="5259368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8426">
                  <a:extLst>
                    <a:ext uri="{9D8B030D-6E8A-4147-A177-3AD203B41FA5}">
                      <a16:colId xmlns:a16="http://schemas.microsoft.com/office/drawing/2014/main" val="2589476743"/>
                    </a:ext>
                  </a:extLst>
                </a:gridCol>
                <a:gridCol w="862672">
                  <a:extLst>
                    <a:ext uri="{9D8B030D-6E8A-4147-A177-3AD203B41FA5}">
                      <a16:colId xmlns:a16="http://schemas.microsoft.com/office/drawing/2014/main" val="2354984648"/>
                    </a:ext>
                  </a:extLst>
                </a:gridCol>
                <a:gridCol w="1346021">
                  <a:extLst>
                    <a:ext uri="{9D8B030D-6E8A-4147-A177-3AD203B41FA5}">
                      <a16:colId xmlns:a16="http://schemas.microsoft.com/office/drawing/2014/main" val="2455529566"/>
                    </a:ext>
                  </a:extLst>
                </a:gridCol>
                <a:gridCol w="574157">
                  <a:extLst>
                    <a:ext uri="{9D8B030D-6E8A-4147-A177-3AD203B41FA5}">
                      <a16:colId xmlns:a16="http://schemas.microsoft.com/office/drawing/2014/main" val="1321171715"/>
                    </a:ext>
                  </a:extLst>
                </a:gridCol>
                <a:gridCol w="1408092">
                  <a:extLst>
                    <a:ext uri="{9D8B030D-6E8A-4147-A177-3AD203B41FA5}">
                      <a16:colId xmlns:a16="http://schemas.microsoft.com/office/drawing/2014/main" val="91193995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记录内容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7336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d_number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用户编号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主键，自增长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47321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d_uid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Varchar2(30)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用户名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74379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d_opertype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Varchar2(40)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操作类型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订票，退票，改签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534699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d_tid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Varchar2(40)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机票编号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13519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d_time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Varchar2(10)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>
                          <a:effectLst/>
                        </a:rPr>
                        <a:t>时间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/>
                      <a:r>
                        <a:rPr lang="zh-CN" sz="1200" kern="100" dirty="0">
                          <a:effectLst/>
                        </a:rPr>
                        <a:t>操作的时间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5294678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01950D3F-AC26-7212-7111-BF6D207C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31" y="2335534"/>
            <a:ext cx="11034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A35A971-8414-A914-B6AF-BCE9BCF31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1572"/>
              </p:ext>
            </p:extLst>
          </p:nvPr>
        </p:nvGraphicFramePr>
        <p:xfrm>
          <a:off x="6061688" y="2334740"/>
          <a:ext cx="5411470" cy="2377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2040">
                  <a:extLst>
                    <a:ext uri="{9D8B030D-6E8A-4147-A177-3AD203B41FA5}">
                      <a16:colId xmlns:a16="http://schemas.microsoft.com/office/drawing/2014/main" val="2177284825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3019717047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722209882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1343474709"/>
                    </a:ext>
                  </a:extLst>
                </a:gridCol>
                <a:gridCol w="1082675">
                  <a:extLst>
                    <a:ext uri="{9D8B030D-6E8A-4147-A177-3AD203B41FA5}">
                      <a16:colId xmlns:a16="http://schemas.microsoft.com/office/drawing/2014/main" val="4240774752"/>
                    </a:ext>
                  </a:extLst>
                </a:gridCol>
              </a:tblGrid>
              <a:tr h="339635"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字段名称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记录内容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是否为空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9968813"/>
                  </a:ext>
                </a:extLst>
              </a:tr>
              <a:tr h="679268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fs_number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Varchar2(30)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1000"/>
                        </a:spcAft>
                      </a:pPr>
                      <a:r>
                        <a:rPr lang="zh-CN" sz="1200" kern="100">
                          <a:effectLst/>
                        </a:rPr>
                        <a:t>航班号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1000"/>
                        </a:spcAft>
                      </a:pPr>
                      <a:r>
                        <a:rPr lang="zh-CN" sz="1200" kern="100">
                          <a:effectLst/>
                        </a:rPr>
                        <a:t>航班号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9229549"/>
                  </a:ext>
                </a:extLst>
              </a:tr>
              <a:tr h="679268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fs_date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Varchar2(10)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1000"/>
                        </a:spcAft>
                      </a:pPr>
                      <a:r>
                        <a:rPr lang="zh-CN" sz="1200" kern="100">
                          <a:effectLst/>
                        </a:rPr>
                        <a:t>航班飞行日期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1000"/>
                        </a:spcAft>
                      </a:pPr>
                      <a:r>
                        <a:rPr lang="zh-CN" sz="1200" kern="100">
                          <a:effectLst/>
                        </a:rPr>
                        <a:t>航班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1362452"/>
                  </a:ext>
                </a:extLst>
              </a:tr>
              <a:tr h="679268"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fs_state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Varchar2(300)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>
                          <a:effectLst/>
                        </a:rPr>
                        <a:t>航班动态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/>
                      <a:r>
                        <a:rPr lang="zh-CN" sz="1200" kern="100" dirty="0">
                          <a:effectLst/>
                        </a:rPr>
                        <a:t>航班动态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829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0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D7685-D607-328B-194D-08BD06EC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1701DB-83CC-979D-91AC-3AC9002E5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FFF652-AA2A-A600-1E9E-83290A4F5E83}"/>
              </a:ext>
            </a:extLst>
          </p:cNvPr>
          <p:cNvSpPr/>
          <p:nvPr/>
        </p:nvSpPr>
        <p:spPr>
          <a:xfrm>
            <a:off x="2454147" y="3297237"/>
            <a:ext cx="263525" cy="263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E5D4E-3E4E-D278-B4F7-D96D93C1A462}"/>
              </a:ext>
            </a:extLst>
          </p:cNvPr>
          <p:cNvSpPr/>
          <p:nvPr/>
        </p:nvSpPr>
        <p:spPr>
          <a:xfrm>
            <a:off x="2733548" y="3201193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DA9DD-6159-7C18-57AC-853BD04DBD9E}"/>
              </a:ext>
            </a:extLst>
          </p:cNvPr>
          <p:cNvSpPr/>
          <p:nvPr/>
        </p:nvSpPr>
        <p:spPr>
          <a:xfrm>
            <a:off x="2288254" y="3464718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C7AD531-5B81-A7CE-770A-99AD4D9E4F79}"/>
              </a:ext>
            </a:extLst>
          </p:cNvPr>
          <p:cNvSpPr/>
          <p:nvPr/>
        </p:nvSpPr>
        <p:spPr>
          <a:xfrm rot="5400000">
            <a:off x="5428549" y="-5785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61A319-6462-B3CB-BBF9-033135DCC723}"/>
              </a:ext>
            </a:extLst>
          </p:cNvPr>
          <p:cNvSpPr txBox="1"/>
          <p:nvPr/>
        </p:nvSpPr>
        <p:spPr>
          <a:xfrm>
            <a:off x="1479364" y="2874399"/>
            <a:ext cx="9233297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80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ea"/>
                <a:ea typeface="+mj-ea"/>
              </a:rPr>
              <a:t>物理设计与系统实施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7FDC01-A4A8-3BF4-B317-EADDAF1FFC43}"/>
              </a:ext>
            </a:extLst>
          </p:cNvPr>
          <p:cNvSpPr txBox="1"/>
          <p:nvPr/>
        </p:nvSpPr>
        <p:spPr>
          <a:xfrm>
            <a:off x="3531196" y="4068929"/>
            <a:ext cx="512960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24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Transition Page Title</a:t>
            </a:r>
            <a:endParaRPr kumimoji="1" lang="zh-CN" altLang="en-US" sz="2400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5096A55-A3F8-E2ED-56F6-6A1827C5396F}"/>
              </a:ext>
            </a:extLst>
          </p:cNvPr>
          <p:cNvSpPr/>
          <p:nvPr/>
        </p:nvSpPr>
        <p:spPr>
          <a:xfrm rot="16200000" flipV="1">
            <a:off x="5428549" y="323399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310289-1B54-7E71-29ED-7BAAA32D9F18}"/>
              </a:ext>
            </a:extLst>
          </p:cNvPr>
          <p:cNvSpPr txBox="1"/>
          <p:nvPr/>
        </p:nvSpPr>
        <p:spPr>
          <a:xfrm>
            <a:off x="5706470" y="1925287"/>
            <a:ext cx="77905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6000" b="1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  <a:cs typeface="Alibaba PuHuiTi B" pitchFamily="18" charset="-122"/>
              </a:rPr>
              <a:t>04</a:t>
            </a:r>
            <a:endParaRPr kumimoji="1" lang="zh-CN" altLang="en-US" sz="6000" b="1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latin typeface="+mj-lt"/>
              <a:ea typeface="+mj-ea"/>
              <a:cs typeface="Alibaba PuHuiTi B" pitchFamily="18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B4D1A72-952D-3962-3BA8-38058A317D01}"/>
              </a:ext>
            </a:extLst>
          </p:cNvPr>
          <p:cNvCxnSpPr>
            <a:cxnSpLocks/>
          </p:cNvCxnSpPr>
          <p:nvPr/>
        </p:nvCxnSpPr>
        <p:spPr>
          <a:xfrm>
            <a:off x="4775200" y="5016500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12DF2F-07DC-9643-E678-DAAF1859ECA2}"/>
              </a:ext>
            </a:extLst>
          </p:cNvPr>
          <p:cNvCxnSpPr>
            <a:cxnSpLocks/>
          </p:cNvCxnSpPr>
          <p:nvPr/>
        </p:nvCxnSpPr>
        <p:spPr>
          <a:xfrm>
            <a:off x="6533619" y="1592531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795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D7685-D607-328B-194D-08BD06EC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1701DB-83CC-979D-91AC-3AC9002E5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5DF276-ADFF-FA7F-CAA8-35101CC75A1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984248" cy="0"/>
          </a:xfrm>
          <a:prstGeom prst="line">
            <a:avLst/>
          </a:prstGeom>
          <a:ln w="38100">
            <a:gradFill>
              <a:gsLst>
                <a:gs pos="500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DFFF652-AA2A-A600-1E9E-83290A4F5E83}"/>
              </a:ext>
            </a:extLst>
          </p:cNvPr>
          <p:cNvSpPr/>
          <p:nvPr/>
        </p:nvSpPr>
        <p:spPr>
          <a:xfrm>
            <a:off x="2454147" y="3297237"/>
            <a:ext cx="263525" cy="263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E5D4E-3E4E-D278-B4F7-D96D93C1A462}"/>
              </a:ext>
            </a:extLst>
          </p:cNvPr>
          <p:cNvSpPr/>
          <p:nvPr/>
        </p:nvSpPr>
        <p:spPr>
          <a:xfrm>
            <a:off x="2733548" y="3201193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DA9DD-6159-7C18-57AC-853BD04DBD9E}"/>
              </a:ext>
            </a:extLst>
          </p:cNvPr>
          <p:cNvSpPr/>
          <p:nvPr/>
        </p:nvSpPr>
        <p:spPr>
          <a:xfrm>
            <a:off x="2288254" y="3464718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853D35-F55A-06BC-B778-E8FB6E9BDA6C}"/>
              </a:ext>
            </a:extLst>
          </p:cNvPr>
          <p:cNvSpPr txBox="1"/>
          <p:nvPr/>
        </p:nvSpPr>
        <p:spPr>
          <a:xfrm>
            <a:off x="3073323" y="2412379"/>
            <a:ext cx="2949525" cy="17697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15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8F3ECF-C886-6D5D-FEA2-C5D89C1672F2}"/>
              </a:ext>
            </a:extLst>
          </p:cNvPr>
          <p:cNvSpPr txBox="1"/>
          <p:nvPr/>
        </p:nvSpPr>
        <p:spPr>
          <a:xfrm>
            <a:off x="3274783" y="4101573"/>
            <a:ext cx="269983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accent1"/>
                </a:solidFill>
              </a:rPr>
              <a:t>CONTENTS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C55B45-D4B6-96E8-468F-C2BA384F19E5}"/>
              </a:ext>
            </a:extLst>
          </p:cNvPr>
          <p:cNvSpPr txBox="1"/>
          <p:nvPr/>
        </p:nvSpPr>
        <p:spPr>
          <a:xfrm>
            <a:off x="6904495" y="1319862"/>
            <a:ext cx="338554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01</a:t>
            </a:r>
            <a:r>
              <a:rPr lang="zh-CN" altLang="en-US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需求分析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F728E1-C367-C109-AA4C-EE0C18DD2D3D}"/>
              </a:ext>
            </a:extLst>
          </p:cNvPr>
          <p:cNvSpPr txBox="1"/>
          <p:nvPr/>
        </p:nvSpPr>
        <p:spPr>
          <a:xfrm>
            <a:off x="6904495" y="2582325"/>
            <a:ext cx="344966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02 </a:t>
            </a:r>
            <a:r>
              <a:rPr lang="zh-CN" altLang="en-US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概念结构设计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A98828-94BE-900E-AE71-0D03964A6B51}"/>
              </a:ext>
            </a:extLst>
          </p:cNvPr>
          <p:cNvSpPr txBox="1"/>
          <p:nvPr/>
        </p:nvSpPr>
        <p:spPr>
          <a:xfrm>
            <a:off x="6904495" y="3844788"/>
            <a:ext cx="344966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03 </a:t>
            </a:r>
            <a:r>
              <a:rPr lang="zh-CN" altLang="en-US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逻辑结构设计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1E1A3C-6A19-ACF5-610E-63B775603390}"/>
              </a:ext>
            </a:extLst>
          </p:cNvPr>
          <p:cNvSpPr txBox="1"/>
          <p:nvPr/>
        </p:nvSpPr>
        <p:spPr>
          <a:xfrm>
            <a:off x="6904494" y="5107251"/>
            <a:ext cx="3737001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04 </a:t>
            </a:r>
            <a:r>
              <a:rPr lang="zh-CN" altLang="en-US" sz="28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</a:rPr>
              <a:t>物理设计与系统实施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563DB9-D79B-A2DE-F5F5-3EB0410A1356}"/>
              </a:ext>
            </a:extLst>
          </p:cNvPr>
          <p:cNvCxnSpPr>
            <a:cxnSpLocks/>
          </p:cNvCxnSpPr>
          <p:nvPr/>
        </p:nvCxnSpPr>
        <p:spPr>
          <a:xfrm>
            <a:off x="6904495" y="2114550"/>
            <a:ext cx="3449662" cy="0"/>
          </a:xfrm>
          <a:prstGeom prst="line">
            <a:avLst/>
          </a:prstGeom>
          <a:ln w="12700">
            <a:gradFill>
              <a:gsLst>
                <a:gs pos="500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3266905-C8F5-5755-B174-435A55036860}"/>
              </a:ext>
            </a:extLst>
          </p:cNvPr>
          <p:cNvCxnSpPr>
            <a:cxnSpLocks/>
          </p:cNvCxnSpPr>
          <p:nvPr/>
        </p:nvCxnSpPr>
        <p:spPr>
          <a:xfrm>
            <a:off x="6904495" y="3429000"/>
            <a:ext cx="3449662" cy="0"/>
          </a:xfrm>
          <a:prstGeom prst="line">
            <a:avLst/>
          </a:prstGeom>
          <a:ln w="12700">
            <a:gradFill>
              <a:gsLst>
                <a:gs pos="497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3636377-D7B0-4DB7-EB46-6A782CE2398F}"/>
              </a:ext>
            </a:extLst>
          </p:cNvPr>
          <p:cNvCxnSpPr>
            <a:cxnSpLocks/>
          </p:cNvCxnSpPr>
          <p:nvPr/>
        </p:nvCxnSpPr>
        <p:spPr>
          <a:xfrm>
            <a:off x="6904495" y="4724400"/>
            <a:ext cx="3449662" cy="0"/>
          </a:xfrm>
          <a:prstGeom prst="line">
            <a:avLst/>
          </a:prstGeom>
          <a:ln w="12700">
            <a:gradFill>
              <a:gsLst>
                <a:gs pos="50000">
                  <a:schemeClr val="accent1">
                    <a:lumMod val="40000"/>
                    <a:lumOff val="6000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5606C-8F59-F6F9-3128-C0383AAB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项目硬件资源管理系统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4A1FE0-D752-DF39-20C8-BF97BD75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857"/>
            <a:ext cx="12192000" cy="43542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7FA561-B935-95B5-DAB6-FA9EECE78D89}"/>
              </a:ext>
            </a:extLst>
          </p:cNvPr>
          <p:cNvSpPr txBox="1"/>
          <p:nvPr/>
        </p:nvSpPr>
        <p:spPr>
          <a:xfrm>
            <a:off x="2441489" y="5770605"/>
            <a:ext cx="730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采用一台专用的数据库服务器、一台专用的网站服务器来模块化管理</a:t>
            </a:r>
          </a:p>
        </p:txBody>
      </p:sp>
    </p:spTree>
    <p:extLst>
      <p:ext uri="{BB962C8B-B14F-4D97-AF65-F5344CB8AC3E}">
        <p14:creationId xmlns:p14="http://schemas.microsoft.com/office/powerpoint/2010/main" val="3102389011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BD438-53DB-E15B-9550-5A19BAB1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项目硬件资源管理系统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2750F-AA6B-CBC4-0D67-0FE03832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350"/>
            <a:ext cx="12192000" cy="46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58970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D029A-8888-EEBC-00B2-F292F8A7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项目硬件资源管理系统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1A01E8-5170-FA2A-66E8-B7284E35C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942"/>
            <a:ext cx="12192000" cy="36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61340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建立和管理基本表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5DB81E36-C010-1956-2847-95221FBF6FF2}"/>
              </a:ext>
            </a:extLst>
          </p:cNvPr>
          <p:cNvSpPr/>
          <p:nvPr/>
        </p:nvSpPr>
        <p:spPr>
          <a:xfrm rot="10800000">
            <a:off x="6536759" y="1977251"/>
            <a:ext cx="4123040" cy="2996523"/>
          </a:xfrm>
          <a:prstGeom prst="trapezoid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5000"/>
                </a:schemeClr>
              </a:gs>
              <a:gs pos="100000">
                <a:schemeClr val="accent1">
                  <a:lumMod val="25000"/>
                  <a:lumOff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323579" y="1506133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445026" y="1506133"/>
              <a:ext cx="1678947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users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6897573" y="1506133"/>
            <a:ext cx="3410253" cy="4069234"/>
            <a:chOff x="6897573" y="1506133"/>
            <a:chExt cx="3410253" cy="40692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1BDB42-5CAB-2FCF-93FE-0CA437038336}"/>
                </a:ext>
              </a:extLst>
            </p:cNvPr>
            <p:cNvSpPr/>
            <p:nvPr/>
          </p:nvSpPr>
          <p:spPr>
            <a:xfrm>
              <a:off x="689757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1AABFD-641F-7DD1-83F2-EA5A58BDECEB}"/>
                </a:ext>
              </a:extLst>
            </p:cNvPr>
            <p:cNvSpPr/>
            <p:nvPr/>
          </p:nvSpPr>
          <p:spPr>
            <a:xfrm>
              <a:off x="729522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Visit log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01950D3F-AC26-7212-7111-BF6D207C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31" y="2335534"/>
            <a:ext cx="11034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8664F9-A325-5A4E-4968-338210CC93EF}"/>
              </a:ext>
            </a:extLst>
          </p:cNvPr>
          <p:cNvSpPr txBox="1"/>
          <p:nvPr/>
        </p:nvSpPr>
        <p:spPr>
          <a:xfrm>
            <a:off x="1197312" y="2180874"/>
            <a:ext cx="4526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users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u_uid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PRIMARY KEY,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u_password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NOT NULL --  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同样建议使用更安全的密码存储方式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u_name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u_telephone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u_address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VARCHAR(100),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u_email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u_idcard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u_power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 NOT NULL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用户权限等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14ECE-8877-A730-1CFA-C9F8939BC918}"/>
              </a:ext>
            </a:extLst>
          </p:cNvPr>
          <p:cNvSpPr txBox="1"/>
          <p:nvPr/>
        </p:nvSpPr>
        <p:spPr>
          <a:xfrm>
            <a:off x="6468443" y="2180874"/>
            <a:ext cx="4068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visit_log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user_ip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VARCHAR(30) PRIMARY KEY,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visit_time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TIMESTAMP DEFAULT CURRENT_TIMESTAMP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添加时间戳字段以记录访问时间（可选）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06647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建立和管理基本表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5DB81E36-C010-1956-2847-95221FBF6FF2}"/>
              </a:ext>
            </a:extLst>
          </p:cNvPr>
          <p:cNvSpPr/>
          <p:nvPr/>
        </p:nvSpPr>
        <p:spPr>
          <a:xfrm rot="10800000">
            <a:off x="6536759" y="1977251"/>
            <a:ext cx="4123040" cy="2996523"/>
          </a:xfrm>
          <a:prstGeom prst="trapezoid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5000"/>
                </a:schemeClr>
              </a:gs>
              <a:gs pos="100000">
                <a:schemeClr val="accent1">
                  <a:lumMod val="25000"/>
                  <a:lumOff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323579" y="1506133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445026" y="1506133"/>
              <a:ext cx="1678947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login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6897573" y="1506133"/>
            <a:ext cx="3410253" cy="4069234"/>
            <a:chOff x="6897573" y="1506133"/>
            <a:chExt cx="3410253" cy="40692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1BDB42-5CAB-2FCF-93FE-0CA437038336}"/>
                </a:ext>
              </a:extLst>
            </p:cNvPr>
            <p:cNvSpPr/>
            <p:nvPr/>
          </p:nvSpPr>
          <p:spPr>
            <a:xfrm>
              <a:off x="689757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1AABFD-641F-7DD1-83F2-EA5A58BDECEB}"/>
                </a:ext>
              </a:extLst>
            </p:cNvPr>
            <p:cNvSpPr/>
            <p:nvPr/>
          </p:nvSpPr>
          <p:spPr>
            <a:xfrm>
              <a:off x="729522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orders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01950D3F-AC26-7212-7111-BF6D207C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31" y="2335534"/>
            <a:ext cx="11034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8664F9-A325-5A4E-4968-338210CC93EF}"/>
              </a:ext>
            </a:extLst>
          </p:cNvPr>
          <p:cNvSpPr txBox="1"/>
          <p:nvPr/>
        </p:nvSpPr>
        <p:spPr>
          <a:xfrm>
            <a:off x="1197312" y="2180874"/>
            <a:ext cx="4526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login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l_uid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PRIMARY KEY,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l_password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NOT NULL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建议使用更安全的密码存储方式，如哈希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14ECE-8877-A730-1CFA-C9F8939BC918}"/>
              </a:ext>
            </a:extLst>
          </p:cNvPr>
          <p:cNvSpPr txBox="1"/>
          <p:nvPr/>
        </p:nvSpPr>
        <p:spPr>
          <a:xfrm>
            <a:off x="6468443" y="2180874"/>
            <a:ext cx="39610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orders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o_id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 PRIMARY KEY AUTO_INCREMENT,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o_uid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o_tid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VARCHAR(40),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指向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ticket_infor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表的外键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o_time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 DEFAULT CURRENT_TIMESTAMP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75864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建立和管理基本表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5DB81E36-C010-1956-2847-95221FBF6FF2}"/>
              </a:ext>
            </a:extLst>
          </p:cNvPr>
          <p:cNvSpPr/>
          <p:nvPr/>
        </p:nvSpPr>
        <p:spPr>
          <a:xfrm rot="10800000">
            <a:off x="6536759" y="1977251"/>
            <a:ext cx="4123040" cy="2996523"/>
          </a:xfrm>
          <a:prstGeom prst="trapezoid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5000"/>
                </a:schemeClr>
              </a:gs>
              <a:gs pos="100000">
                <a:schemeClr val="accent1">
                  <a:lumMod val="25000"/>
                  <a:lumOff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323579" y="1506133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445026" y="1506133"/>
              <a:ext cx="1678947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Fight </a:t>
              </a:r>
              <a:r>
                <a:rPr lang="en-US" altLang="zh-CN" sz="2000" dirty="0" err="1">
                  <a:solidFill>
                    <a:srgbClr val="FFFFFF"/>
                  </a:solidFill>
                  <a:latin typeface="+mj-ea"/>
                  <a:ea typeface="+mj-ea"/>
                </a:rPr>
                <a:t>infor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6897573" y="1506133"/>
            <a:ext cx="3410253" cy="4069234"/>
            <a:chOff x="6897573" y="1506133"/>
            <a:chExt cx="3410253" cy="40692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1BDB42-5CAB-2FCF-93FE-0CA437038336}"/>
                </a:ext>
              </a:extLst>
            </p:cNvPr>
            <p:cNvSpPr/>
            <p:nvPr/>
          </p:nvSpPr>
          <p:spPr>
            <a:xfrm>
              <a:off x="689757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1AABFD-641F-7DD1-83F2-EA5A58BDECEB}"/>
                </a:ext>
              </a:extLst>
            </p:cNvPr>
            <p:cNvSpPr/>
            <p:nvPr/>
          </p:nvSpPr>
          <p:spPr>
            <a:xfrm>
              <a:off x="729522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Ticket </a:t>
              </a:r>
              <a:r>
                <a:rPr lang="en-US" altLang="zh-CN" sz="2000" dirty="0" err="1">
                  <a:solidFill>
                    <a:srgbClr val="FFFFFF"/>
                  </a:solidFill>
                  <a:latin typeface="+mj-ea"/>
                  <a:ea typeface="+mj-ea"/>
                </a:rPr>
                <a:t>infor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01950D3F-AC26-7212-7111-BF6D207C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31" y="2335534"/>
            <a:ext cx="11034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8664F9-A325-5A4E-4968-338210CC93EF}"/>
              </a:ext>
            </a:extLst>
          </p:cNvPr>
          <p:cNvSpPr txBox="1"/>
          <p:nvPr/>
        </p:nvSpPr>
        <p:spPr>
          <a:xfrm>
            <a:off x="1197312" y="2180874"/>
            <a:ext cx="45262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flight_infor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 PRIMARY KEY AUTO_INCREMENT,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f_number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f_start_time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f_end_time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f_departure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f_destination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f_company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VARCHAR(30) NOT NULL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14ECE-8877-A730-1CFA-C9F8939BC918}"/>
              </a:ext>
            </a:extLst>
          </p:cNvPr>
          <p:cNvSpPr txBox="1"/>
          <p:nvPr/>
        </p:nvSpPr>
        <p:spPr>
          <a:xfrm>
            <a:off x="6468443" y="2180874"/>
            <a:ext cx="4652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ticket_infor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VARCHAR(100) PRIMARY KEY AUTO_INCREMENT,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t_f_uid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INT,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这里假设是指向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flight_infor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表的外键，但也可能需要调整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t_uid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NOT NULL,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购买机票的用户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，可能指向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users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t_seatld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INT,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指向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seat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表的外键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t_date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VARCHAR(20)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t_type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t_price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FOREIGN KEY (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t_seatld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REFERENCES seat(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s_id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00149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建立和管理基本表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梯形 15">
            <a:extLst>
              <a:ext uri="{FF2B5EF4-FFF2-40B4-BE49-F238E27FC236}">
                <a16:creationId xmlns:a16="http://schemas.microsoft.com/office/drawing/2014/main" id="{5DB81E36-C010-1956-2847-95221FBF6FF2}"/>
              </a:ext>
            </a:extLst>
          </p:cNvPr>
          <p:cNvSpPr/>
          <p:nvPr/>
        </p:nvSpPr>
        <p:spPr>
          <a:xfrm rot="10800000">
            <a:off x="6536759" y="1977251"/>
            <a:ext cx="4123040" cy="2996523"/>
          </a:xfrm>
          <a:prstGeom prst="trapezoid">
            <a:avLst/>
          </a:prstGeom>
          <a:gradFill>
            <a:gsLst>
              <a:gs pos="0">
                <a:schemeClr val="accent1">
                  <a:lumMod val="25000"/>
                  <a:lumOff val="75000"/>
                  <a:alpha val="25000"/>
                </a:schemeClr>
              </a:gs>
              <a:gs pos="100000">
                <a:schemeClr val="accent1">
                  <a:lumMod val="25000"/>
                  <a:lumOff val="7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CA91EF-8ED4-31B0-55E3-334ACEA8A9A0}"/>
              </a:ext>
            </a:extLst>
          </p:cNvPr>
          <p:cNvGrpSpPr/>
          <p:nvPr/>
        </p:nvGrpSpPr>
        <p:grpSpPr>
          <a:xfrm>
            <a:off x="1323579" y="1506133"/>
            <a:ext cx="4123040" cy="4069234"/>
            <a:chOff x="1323579" y="1506133"/>
            <a:chExt cx="4123040" cy="4069234"/>
          </a:xfrm>
        </p:grpSpPr>
        <p:sp>
          <p:nvSpPr>
            <p:cNvPr id="5" name="梯形 4">
              <a:extLst>
                <a:ext uri="{FF2B5EF4-FFF2-40B4-BE49-F238E27FC236}">
                  <a16:creationId xmlns:a16="http://schemas.microsoft.com/office/drawing/2014/main" id="{69E81FC4-452F-1517-1071-687158D2AD76}"/>
                </a:ext>
              </a:extLst>
            </p:cNvPr>
            <p:cNvSpPr/>
            <p:nvPr/>
          </p:nvSpPr>
          <p:spPr>
            <a:xfrm rot="10800000">
              <a:off x="1323579" y="1977251"/>
              <a:ext cx="4123040" cy="2996523"/>
            </a:xfrm>
            <a:prstGeom prst="trapezoid">
              <a:avLst/>
            </a:prstGeom>
            <a:gradFill>
              <a:gsLst>
                <a:gs pos="0">
                  <a:schemeClr val="accent1">
                    <a:lumMod val="25000"/>
                    <a:lumOff val="75000"/>
                    <a:alpha val="25000"/>
                  </a:schemeClr>
                </a:gs>
                <a:gs pos="100000">
                  <a:schemeClr val="accent1">
                    <a:lumMod val="25000"/>
                    <a:lumOff val="7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6F79E98-F095-2E7E-DA85-6ED92132FAB3}"/>
                </a:ext>
              </a:extLst>
            </p:cNvPr>
            <p:cNvSpPr/>
            <p:nvPr/>
          </p:nvSpPr>
          <p:spPr>
            <a:xfrm>
              <a:off x="168439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168FF1F-837F-5084-50CF-D346C40FEB67}"/>
                </a:ext>
              </a:extLst>
            </p:cNvPr>
            <p:cNvSpPr/>
            <p:nvPr/>
          </p:nvSpPr>
          <p:spPr>
            <a:xfrm>
              <a:off x="181073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B935B88-9181-6FC3-459B-72F797DC9E4D}"/>
                </a:ext>
              </a:extLst>
            </p:cNvPr>
            <p:cNvSpPr/>
            <p:nvPr/>
          </p:nvSpPr>
          <p:spPr>
            <a:xfrm>
              <a:off x="208204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4CC471D-3641-1A9A-B8B9-4F25B5473E2A}"/>
                </a:ext>
              </a:extLst>
            </p:cNvPr>
            <p:cNvSpPr/>
            <p:nvPr/>
          </p:nvSpPr>
          <p:spPr>
            <a:xfrm>
              <a:off x="2445026" y="1506133"/>
              <a:ext cx="1678947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Deal log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2864140-515D-D2AE-F4B0-B325DE64CE2A}"/>
              </a:ext>
            </a:extLst>
          </p:cNvPr>
          <p:cNvGrpSpPr/>
          <p:nvPr/>
        </p:nvGrpSpPr>
        <p:grpSpPr>
          <a:xfrm>
            <a:off x="6897573" y="1506133"/>
            <a:ext cx="3410253" cy="4069234"/>
            <a:chOff x="6897573" y="1506133"/>
            <a:chExt cx="3410253" cy="406923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1BDB42-5CAB-2FCF-93FE-0CA437038336}"/>
                </a:ext>
              </a:extLst>
            </p:cNvPr>
            <p:cNvSpPr/>
            <p:nvPr/>
          </p:nvSpPr>
          <p:spPr>
            <a:xfrm>
              <a:off x="6897573" y="4677126"/>
              <a:ext cx="3410253" cy="898241"/>
            </a:xfrm>
            <a:prstGeom prst="ellipse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4EB0DA-4610-E479-7686-87F4CC947A1E}"/>
                </a:ext>
              </a:extLst>
            </p:cNvPr>
            <p:cNvSpPr/>
            <p:nvPr/>
          </p:nvSpPr>
          <p:spPr>
            <a:xfrm>
              <a:off x="7023910" y="4677126"/>
              <a:ext cx="3157578" cy="7290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1AABFD-641F-7DD1-83F2-EA5A58BDECEB}"/>
                </a:ext>
              </a:extLst>
            </p:cNvPr>
            <p:cNvSpPr/>
            <p:nvPr/>
          </p:nvSpPr>
          <p:spPr>
            <a:xfrm>
              <a:off x="7295221" y="4677126"/>
              <a:ext cx="2614958" cy="5549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  <a:lumOff val="50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CEAD4C9-C4FB-8A85-5C5B-5998DF9F7794}"/>
                </a:ext>
              </a:extLst>
            </p:cNvPr>
            <p:cNvSpPr/>
            <p:nvPr/>
          </p:nvSpPr>
          <p:spPr>
            <a:xfrm>
              <a:off x="7859404" y="1506133"/>
              <a:ext cx="1477750" cy="589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FFFF"/>
                  </a:solidFill>
                  <a:latin typeface="+mj-ea"/>
                  <a:ea typeface="+mj-ea"/>
                </a:rPr>
                <a:t>state</a:t>
              </a:r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表</a:t>
              </a:r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01950D3F-AC26-7212-7111-BF6D207CA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31" y="2335534"/>
            <a:ext cx="1103484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8664F9-A325-5A4E-4968-338210CC93EF}"/>
              </a:ext>
            </a:extLst>
          </p:cNvPr>
          <p:cNvSpPr txBox="1"/>
          <p:nvPr/>
        </p:nvSpPr>
        <p:spPr>
          <a:xfrm>
            <a:off x="1197312" y="2180874"/>
            <a:ext cx="4526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deal_log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d_number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INT PRIMARY KEY AUTO_INCREMENT,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d_uid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d_opertype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 NOT NULL,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d_tid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VARCHAR(40), -- 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这里可能是指向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ticket_infor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orders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表的外键，具体取决于业务逻辑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d_time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VARCHAR(10) DEFAULT CURRENT_TIMESTAMP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14ECE-8877-A730-1CFA-C9F8939BC918}"/>
              </a:ext>
            </a:extLst>
          </p:cNvPr>
          <p:cNvSpPr txBox="1"/>
          <p:nvPr/>
        </p:nvSpPr>
        <p:spPr>
          <a:xfrm>
            <a:off x="6468443" y="2180874"/>
            <a:ext cx="39610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CREATE TABLE state (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fs_number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VARCHAR(30) PRIMARY KEY,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fs_data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VARCHAR(10),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fs_state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VARCHAR(300) NOT NULL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29360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数据导入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C42C7F7-B125-30F1-A910-F71949DAA832}"/>
              </a:ext>
            </a:extLst>
          </p:cNvPr>
          <p:cNvGrpSpPr/>
          <p:nvPr/>
        </p:nvGrpSpPr>
        <p:grpSpPr>
          <a:xfrm>
            <a:off x="3867912" y="3101836"/>
            <a:ext cx="4471416" cy="1505299"/>
            <a:chOff x="3867912" y="3101836"/>
            <a:chExt cx="4471416" cy="150529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B291F67-D392-D817-F319-170CB1524CEE}"/>
                </a:ext>
              </a:extLst>
            </p:cNvPr>
            <p:cNvSpPr/>
            <p:nvPr/>
          </p:nvSpPr>
          <p:spPr>
            <a:xfrm>
              <a:off x="4288536" y="3695042"/>
              <a:ext cx="3630168" cy="640080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97CE92F-0256-0D90-CC7C-965315747357}"/>
                </a:ext>
              </a:extLst>
            </p:cNvPr>
            <p:cNvSpPr/>
            <p:nvPr/>
          </p:nvSpPr>
          <p:spPr>
            <a:xfrm>
              <a:off x="3867912" y="3967055"/>
              <a:ext cx="4471416" cy="640080"/>
            </a:xfrm>
            <a:prstGeom prst="ellipse">
              <a:avLst/>
            </a:prstGeom>
            <a:gradFill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>
                    <a:alpha val="5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FAD0D53-5B4A-8FB7-04BD-648B131A7081}"/>
                </a:ext>
              </a:extLst>
            </p:cNvPr>
            <p:cNvSpPr/>
            <p:nvPr/>
          </p:nvSpPr>
          <p:spPr>
            <a:xfrm>
              <a:off x="5646420" y="3101836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FE5D93C-E504-F206-2BD2-EA4422BE2DFB}"/>
              </a:ext>
            </a:extLst>
          </p:cNvPr>
          <p:cNvSpPr txBox="1"/>
          <p:nvPr/>
        </p:nvSpPr>
        <p:spPr>
          <a:xfrm>
            <a:off x="4150635" y="2018349"/>
            <a:ext cx="4038220" cy="2941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0" dirty="0">
                <a:solidFill>
                  <a:schemeClr val="bg1"/>
                </a:solidFill>
                <a:effectLst/>
                <a:latin typeface="+mn-ea"/>
              </a:rPr>
              <a:t>Excel</a:t>
            </a:r>
            <a:r>
              <a:rPr lang="zh-CN" altLang="en-US" sz="1600" b="0" dirty="0">
                <a:solidFill>
                  <a:schemeClr val="bg1"/>
                </a:solidFill>
                <a:effectLst/>
                <a:latin typeface="+mn-ea"/>
              </a:rPr>
              <a:t>导入航班数据</a:t>
            </a:r>
            <a:endParaRPr lang="en-US" altLang="zh-CN" sz="1600" b="0" dirty="0">
              <a:solidFill>
                <a:schemeClr val="bg1"/>
              </a:solidFill>
              <a:effectLst/>
              <a:latin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9087E0-ED59-C0B1-9CFA-41D3E0825140}"/>
              </a:ext>
            </a:extLst>
          </p:cNvPr>
          <p:cNvGrpSpPr/>
          <p:nvPr/>
        </p:nvGrpSpPr>
        <p:grpSpPr>
          <a:xfrm>
            <a:off x="1127727" y="3380683"/>
            <a:ext cx="2956783" cy="940629"/>
            <a:chOff x="881252" y="3383205"/>
            <a:chExt cx="2956783" cy="940629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1F3D577-2C40-EF01-27A2-1577F5A90386}"/>
                </a:ext>
              </a:extLst>
            </p:cNvPr>
            <p:cNvSpPr/>
            <p:nvPr/>
          </p:nvSpPr>
          <p:spPr>
            <a:xfrm>
              <a:off x="1447990" y="3383205"/>
              <a:ext cx="1627632" cy="5760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数据管理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865C808-5058-0017-C114-BA5A7AD12429}"/>
                </a:ext>
              </a:extLst>
            </p:cNvPr>
            <p:cNvSpPr txBox="1"/>
            <p:nvPr/>
          </p:nvSpPr>
          <p:spPr>
            <a:xfrm>
              <a:off x="881252" y="4029651"/>
              <a:ext cx="2776348" cy="2941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0" dirty="0">
                  <a:solidFill>
                    <a:schemeClr val="bg1"/>
                  </a:solidFill>
                  <a:effectLst/>
                  <a:latin typeface="+mn-ea"/>
                </a:rPr>
                <a:t>使用可视化数据库管理软件</a:t>
              </a:r>
              <a:endParaRPr lang="en-US" altLang="zh-CN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15" name="箭头: V 形 14">
              <a:extLst>
                <a:ext uri="{FF2B5EF4-FFF2-40B4-BE49-F238E27FC236}">
                  <a16:creationId xmlns:a16="http://schemas.microsoft.com/office/drawing/2014/main" id="{74130E94-354B-8042-3A7C-CB7649174042}"/>
                </a:ext>
              </a:extLst>
            </p:cNvPr>
            <p:cNvSpPr/>
            <p:nvPr/>
          </p:nvSpPr>
          <p:spPr>
            <a:xfrm>
              <a:off x="3526123" y="3510829"/>
              <a:ext cx="311912" cy="3119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9E3977-FB15-05FE-09FF-F426A62C07E0}"/>
              </a:ext>
            </a:extLst>
          </p:cNvPr>
          <p:cNvGrpSpPr/>
          <p:nvPr/>
        </p:nvGrpSpPr>
        <p:grpSpPr>
          <a:xfrm>
            <a:off x="8256429" y="3383205"/>
            <a:ext cx="2859247" cy="1266167"/>
            <a:chOff x="8256429" y="3383205"/>
            <a:chExt cx="2859247" cy="1266167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96CFA01-B8DE-769C-91CB-5E5C39E823F8}"/>
                </a:ext>
              </a:extLst>
            </p:cNvPr>
            <p:cNvSpPr/>
            <p:nvPr/>
          </p:nvSpPr>
          <p:spPr>
            <a:xfrm>
              <a:off x="8906066" y="3383205"/>
              <a:ext cx="1627632" cy="5760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用户数据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A045CD-DF33-6598-1851-60537E3C4759}"/>
                </a:ext>
              </a:extLst>
            </p:cNvPr>
            <p:cNvSpPr txBox="1"/>
            <p:nvPr/>
          </p:nvSpPr>
          <p:spPr>
            <a:xfrm>
              <a:off x="8339328" y="4029651"/>
              <a:ext cx="2776348" cy="619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b="0" dirty="0">
                  <a:solidFill>
                    <a:schemeClr val="bg1"/>
                  </a:solidFill>
                  <a:effectLst/>
                  <a:latin typeface="+mn-ea"/>
                </a:rPr>
                <a:t>Excel</a:t>
              </a:r>
              <a:r>
                <a:rPr lang="zh-CN" altLang="en-US" sz="1600" b="0" dirty="0">
                  <a:solidFill>
                    <a:schemeClr val="bg1"/>
                  </a:solidFill>
                  <a:effectLst/>
                  <a:latin typeface="+mn-ea"/>
                </a:rPr>
                <a:t>导入用户数据</a:t>
              </a:r>
              <a:endParaRPr lang="en-US" altLang="zh-CN" sz="1600" b="0" dirty="0">
                <a:solidFill>
                  <a:schemeClr val="bg1"/>
                </a:solidFill>
                <a:effectLst/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b="0" dirty="0">
                  <a:solidFill>
                    <a:schemeClr val="bg1"/>
                  </a:solidFill>
                  <a:effectLst/>
                  <a:latin typeface="+mn-ea"/>
                </a:rPr>
                <a:t>用户注册导入数据</a:t>
              </a:r>
              <a:endParaRPr lang="en-US" altLang="zh-CN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16" name="箭头: V 形 15">
              <a:extLst>
                <a:ext uri="{FF2B5EF4-FFF2-40B4-BE49-F238E27FC236}">
                  <a16:creationId xmlns:a16="http://schemas.microsoft.com/office/drawing/2014/main" id="{8383F71C-16C0-DE2D-637D-6E9C189C1447}"/>
                </a:ext>
              </a:extLst>
            </p:cNvPr>
            <p:cNvSpPr/>
            <p:nvPr/>
          </p:nvSpPr>
          <p:spPr>
            <a:xfrm flipH="1">
              <a:off x="8256429" y="3510829"/>
              <a:ext cx="311912" cy="3119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EAB728F-FA9B-3543-D7AC-390798278B1B}"/>
              </a:ext>
            </a:extLst>
          </p:cNvPr>
          <p:cNvGrpSpPr/>
          <p:nvPr/>
        </p:nvGrpSpPr>
        <p:grpSpPr>
          <a:xfrm>
            <a:off x="5282183" y="1437576"/>
            <a:ext cx="1627632" cy="1509430"/>
            <a:chOff x="5438139" y="1425156"/>
            <a:chExt cx="1627632" cy="150943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CD29E5B-CE81-3ABE-5FD0-00D7952BACD1}"/>
                </a:ext>
              </a:extLst>
            </p:cNvPr>
            <p:cNvSpPr/>
            <p:nvPr/>
          </p:nvSpPr>
          <p:spPr>
            <a:xfrm>
              <a:off x="5438139" y="1425156"/>
              <a:ext cx="1627632" cy="5760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航班数据</a:t>
              </a:r>
            </a:p>
          </p:txBody>
        </p:sp>
        <p:sp>
          <p:nvSpPr>
            <p:cNvPr id="17" name="箭头: V 形 16">
              <a:extLst>
                <a:ext uri="{FF2B5EF4-FFF2-40B4-BE49-F238E27FC236}">
                  <a16:creationId xmlns:a16="http://schemas.microsoft.com/office/drawing/2014/main" id="{4BC5F77B-BB0D-E0D6-0B3F-A268B68046BD}"/>
                </a:ext>
              </a:extLst>
            </p:cNvPr>
            <p:cNvSpPr/>
            <p:nvPr/>
          </p:nvSpPr>
          <p:spPr>
            <a:xfrm rot="16200000" flipH="1">
              <a:off x="5940043" y="2622674"/>
              <a:ext cx="311912" cy="3119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ED290D2-CB3B-B18A-30DA-19A68EDDE335}"/>
              </a:ext>
            </a:extLst>
          </p:cNvPr>
          <p:cNvGrpSpPr/>
          <p:nvPr/>
        </p:nvGrpSpPr>
        <p:grpSpPr>
          <a:xfrm>
            <a:off x="4084510" y="4723192"/>
            <a:ext cx="4038220" cy="1421017"/>
            <a:chOff x="4084510" y="4723192"/>
            <a:chExt cx="4038220" cy="142101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C6EE417-64E6-765D-8135-967FB7ADBA4C}"/>
                </a:ext>
              </a:extLst>
            </p:cNvPr>
            <p:cNvSpPr/>
            <p:nvPr/>
          </p:nvSpPr>
          <p:spPr>
            <a:xfrm>
              <a:off x="5282184" y="5203580"/>
              <a:ext cx="1627632" cy="5760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订单数据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5DB050-B51D-912F-8670-C397327950BA}"/>
                </a:ext>
              </a:extLst>
            </p:cNvPr>
            <p:cNvSpPr txBox="1"/>
            <p:nvPr/>
          </p:nvSpPr>
          <p:spPr>
            <a:xfrm>
              <a:off x="4084510" y="5850026"/>
              <a:ext cx="4038220" cy="2941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0" dirty="0">
                  <a:solidFill>
                    <a:schemeClr val="bg1"/>
                  </a:solidFill>
                  <a:effectLst/>
                  <a:latin typeface="+mn-ea"/>
                </a:rPr>
                <a:t>用户购票后系统自动生成</a:t>
              </a:r>
              <a:endParaRPr lang="en-US" altLang="zh-CN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18" name="箭头: V 形 17">
              <a:extLst>
                <a:ext uri="{FF2B5EF4-FFF2-40B4-BE49-F238E27FC236}">
                  <a16:creationId xmlns:a16="http://schemas.microsoft.com/office/drawing/2014/main" id="{628531E3-9639-F57D-D51E-93942577D53B}"/>
                </a:ext>
              </a:extLst>
            </p:cNvPr>
            <p:cNvSpPr/>
            <p:nvPr/>
          </p:nvSpPr>
          <p:spPr>
            <a:xfrm rot="5400000" flipH="1" flipV="1">
              <a:off x="5940043" y="4723192"/>
              <a:ext cx="311912" cy="31191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79E9A82-819B-488E-42E1-5EA1A9703313}"/>
              </a:ext>
            </a:extLst>
          </p:cNvPr>
          <p:cNvSpPr txBox="1"/>
          <p:nvPr/>
        </p:nvSpPr>
        <p:spPr>
          <a:xfrm>
            <a:off x="5679549" y="33546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3810735683"/>
      </p:ext>
    </p:extLst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数据管理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45B0C9-F239-4B4E-B20B-55A5DF5B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93" y="1073425"/>
            <a:ext cx="9196206" cy="53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34870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数据管理</a:t>
            </a:r>
          </a:p>
        </p:txBody>
      </p:sp>
      <p:pic>
        <p:nvPicPr>
          <p:cNvPr id="3" name="MySql - Beekeeper Studio 2024-10-09 14-26-53">
            <a:hlinkClick r:id="" action="ppaction://media"/>
            <a:extLst>
              <a:ext uri="{FF2B5EF4-FFF2-40B4-BE49-F238E27FC236}">
                <a16:creationId xmlns:a16="http://schemas.microsoft.com/office/drawing/2014/main" id="{2ACD3173-33A4-B659-2C8F-389EF8E08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3416" y="1057700"/>
            <a:ext cx="8534398" cy="54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61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D7685-D607-328B-194D-08BD06EC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1701DB-83CC-979D-91AC-3AC9002E5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FFF652-AA2A-A600-1E9E-83290A4F5E83}"/>
              </a:ext>
            </a:extLst>
          </p:cNvPr>
          <p:cNvSpPr/>
          <p:nvPr/>
        </p:nvSpPr>
        <p:spPr>
          <a:xfrm>
            <a:off x="2454147" y="3297237"/>
            <a:ext cx="263525" cy="263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E5D4E-3E4E-D278-B4F7-D96D93C1A462}"/>
              </a:ext>
            </a:extLst>
          </p:cNvPr>
          <p:cNvSpPr/>
          <p:nvPr/>
        </p:nvSpPr>
        <p:spPr>
          <a:xfrm>
            <a:off x="2733548" y="3201193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DA9DD-6159-7C18-57AC-853BD04DBD9E}"/>
              </a:ext>
            </a:extLst>
          </p:cNvPr>
          <p:cNvSpPr/>
          <p:nvPr/>
        </p:nvSpPr>
        <p:spPr>
          <a:xfrm>
            <a:off x="2288254" y="3464718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C7AD531-5B81-A7CE-770A-99AD4D9E4F79}"/>
              </a:ext>
            </a:extLst>
          </p:cNvPr>
          <p:cNvSpPr/>
          <p:nvPr/>
        </p:nvSpPr>
        <p:spPr>
          <a:xfrm rot="5400000">
            <a:off x="5428549" y="-5785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61A319-6462-B3CB-BBF9-033135DCC723}"/>
              </a:ext>
            </a:extLst>
          </p:cNvPr>
          <p:cNvSpPr txBox="1"/>
          <p:nvPr/>
        </p:nvSpPr>
        <p:spPr>
          <a:xfrm>
            <a:off x="4044159" y="2874399"/>
            <a:ext cx="4103688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80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7FDC01-A4A8-3BF4-B317-EADDAF1FFC43}"/>
              </a:ext>
            </a:extLst>
          </p:cNvPr>
          <p:cNvSpPr txBox="1"/>
          <p:nvPr/>
        </p:nvSpPr>
        <p:spPr>
          <a:xfrm>
            <a:off x="3531196" y="4068929"/>
            <a:ext cx="512960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24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Transition Page Title</a:t>
            </a:r>
            <a:endParaRPr kumimoji="1" lang="zh-CN" altLang="en-US" sz="2400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5096A55-A3F8-E2ED-56F6-6A1827C5396F}"/>
              </a:ext>
            </a:extLst>
          </p:cNvPr>
          <p:cNvSpPr/>
          <p:nvPr/>
        </p:nvSpPr>
        <p:spPr>
          <a:xfrm rot="16200000" flipV="1">
            <a:off x="5428549" y="323399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310289-1B54-7E71-29ED-7BAAA32D9F18}"/>
              </a:ext>
            </a:extLst>
          </p:cNvPr>
          <p:cNvSpPr txBox="1"/>
          <p:nvPr/>
        </p:nvSpPr>
        <p:spPr>
          <a:xfrm>
            <a:off x="5658379" y="1925287"/>
            <a:ext cx="87524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6000" b="1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  <a:cs typeface="Alibaba PuHuiTi B" pitchFamily="18" charset="-122"/>
              </a:rPr>
              <a:t>01</a:t>
            </a:r>
            <a:endParaRPr kumimoji="1" lang="zh-CN" altLang="en-US" sz="6000" b="1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latin typeface="+mj-lt"/>
              <a:ea typeface="+mj-ea"/>
              <a:cs typeface="Alibaba PuHuiTi B" pitchFamily="18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B4D1A72-952D-3962-3BA8-38058A317D01}"/>
              </a:ext>
            </a:extLst>
          </p:cNvPr>
          <p:cNvCxnSpPr>
            <a:cxnSpLocks/>
          </p:cNvCxnSpPr>
          <p:nvPr/>
        </p:nvCxnSpPr>
        <p:spPr>
          <a:xfrm>
            <a:off x="4775200" y="5016500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12DF2F-07DC-9643-E678-DAAF1859ECA2}"/>
              </a:ext>
            </a:extLst>
          </p:cNvPr>
          <p:cNvCxnSpPr>
            <a:cxnSpLocks/>
          </p:cNvCxnSpPr>
          <p:nvPr/>
        </p:nvCxnSpPr>
        <p:spPr>
          <a:xfrm>
            <a:off x="6533619" y="1592531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1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在线系统设计与展示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EBEF72-E2B2-D51A-9FBE-D254F37D6853}"/>
              </a:ext>
            </a:extLst>
          </p:cNvPr>
          <p:cNvGrpSpPr/>
          <p:nvPr/>
        </p:nvGrpSpPr>
        <p:grpSpPr>
          <a:xfrm>
            <a:off x="927100" y="4225134"/>
            <a:ext cx="10337800" cy="2222711"/>
            <a:chOff x="927100" y="4225134"/>
            <a:chExt cx="10337800" cy="2222711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798AE63-1517-866F-4651-866EE5D89D26}"/>
                </a:ext>
              </a:extLst>
            </p:cNvPr>
            <p:cNvSpPr/>
            <p:nvPr/>
          </p:nvSpPr>
          <p:spPr>
            <a:xfrm>
              <a:off x="927100" y="4225134"/>
              <a:ext cx="10337800" cy="2222711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  <a:lumOff val="25000"/>
                    <a:alpha val="0"/>
                  </a:schemeClr>
                </a:gs>
                <a:gs pos="100000">
                  <a:schemeClr val="accent1">
                    <a:lumMod val="50000"/>
                    <a:lumOff val="50000"/>
                    <a:alpha val="15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D8AB9DF-2F35-D994-C561-182AABA4895D}"/>
                </a:ext>
              </a:extLst>
            </p:cNvPr>
            <p:cNvSpPr/>
            <p:nvPr/>
          </p:nvSpPr>
          <p:spPr>
            <a:xfrm>
              <a:off x="1197312" y="4364599"/>
              <a:ext cx="9797375" cy="1788855"/>
            </a:xfrm>
            <a:prstGeom prst="ellipse">
              <a:avLst/>
            </a:prstGeom>
            <a:solidFill>
              <a:schemeClr val="accent1">
                <a:lumMod val="10000"/>
                <a:lumOff val="90000"/>
                <a:alpha val="13000"/>
              </a:schemeClr>
            </a:solidFill>
            <a:ln w="25400">
              <a:gradFill>
                <a:gsLst>
                  <a:gs pos="18000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屏幕录制 2024-10-09 100123">
            <a:hlinkClick r:id="" action="ppaction://media"/>
            <a:extLst>
              <a:ext uri="{FF2B5EF4-FFF2-40B4-BE49-F238E27FC236}">
                <a16:creationId xmlns:a16="http://schemas.microsoft.com/office/drawing/2014/main" id="{08544C0B-A5D7-F38B-34C7-BDB631233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881" y="1001377"/>
            <a:ext cx="10524235" cy="563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94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431BD-4DC4-650D-C125-D6643D11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523" y="1529558"/>
            <a:ext cx="8894954" cy="1500187"/>
          </a:xfrm>
        </p:spPr>
        <p:txBody>
          <a:bodyPr/>
          <a:lstStyle/>
          <a:p>
            <a:r>
              <a:rPr lang="zh-CN" altLang="en-US" dirty="0"/>
              <a:t>谢谢您的观看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3292D7-ADC9-661E-9AAD-89CF2486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0" y="3293226"/>
            <a:ext cx="5715000" cy="856743"/>
          </a:xfrm>
        </p:spPr>
        <p:txBody>
          <a:bodyPr/>
          <a:lstStyle/>
          <a:p>
            <a:r>
              <a:rPr lang="zh-CN" altLang="en-US" dirty="0"/>
              <a:t>汇报</a:t>
            </a:r>
            <a:r>
              <a:rPr lang="zh-CN" altLang="en-US"/>
              <a:t>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257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F13E1D6-27AF-91FB-0313-7DA91D5297F5}"/>
              </a:ext>
            </a:extLst>
          </p:cNvPr>
          <p:cNvGrpSpPr/>
          <p:nvPr/>
        </p:nvGrpSpPr>
        <p:grpSpPr>
          <a:xfrm>
            <a:off x="1357766" y="1317222"/>
            <a:ext cx="4141303" cy="5201648"/>
            <a:chOff x="1283676" y="1312633"/>
            <a:chExt cx="4141303" cy="520164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9B9D5AE-E760-9AEB-F548-805EF6A8E078}"/>
                </a:ext>
              </a:extLst>
            </p:cNvPr>
            <p:cNvSpPr/>
            <p:nvPr/>
          </p:nvSpPr>
          <p:spPr>
            <a:xfrm>
              <a:off x="1283676" y="1312633"/>
              <a:ext cx="4141303" cy="5081542"/>
            </a:xfrm>
            <a:prstGeom prst="roundRect">
              <a:avLst>
                <a:gd name="adj" fmla="val 9024"/>
              </a:avLst>
            </a:prstGeom>
            <a:noFill/>
            <a:ln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B564C92-BBAC-CA74-ABF8-189832BE2F75}"/>
                </a:ext>
              </a:extLst>
            </p:cNvPr>
            <p:cNvSpPr txBox="1"/>
            <p:nvPr/>
          </p:nvSpPr>
          <p:spPr>
            <a:xfrm>
              <a:off x="2738772" y="2264665"/>
              <a:ext cx="1231106" cy="36933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立项背景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51DBB3-79F4-9A8C-FC4A-226DC3E2EA4E}"/>
                </a:ext>
              </a:extLst>
            </p:cNvPr>
            <p:cNvSpPr txBox="1"/>
            <p:nvPr/>
          </p:nvSpPr>
          <p:spPr>
            <a:xfrm>
              <a:off x="1610567" y="2699134"/>
              <a:ext cx="3598900" cy="381514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-apple-system"/>
                </a:rPr>
                <a:t>在现代社会生活节奏不断加快的背景下，机票预订工作的自动化和准确化要求日益强烈。传统的机票预订方式，如人工查询、记录、核对等，不仅工作量大，而且容易出错。为了提高机票预订工作的效率、准确性、管理水平和服务质量，开发一个机票预订系统显得尤为重要。该系统旨在实现机票预订工作的网络化，以及网络查询和统计的一体化，从而方便旅客和航空公司进行机票的预订和管理。</a:t>
              </a:r>
              <a:endParaRPr lang="en-US" altLang="zh-CN" sz="1600" b="0" dirty="0">
                <a:solidFill>
                  <a:schemeClr val="accent3">
                    <a:lumMod val="75000"/>
                  </a:schemeClr>
                </a:solidFill>
                <a:effectLst/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endParaRPr lang="zh-CN" altLang="en-US" sz="1600" b="0" dirty="0">
                <a:solidFill>
                  <a:srgbClr val="FFFFFF"/>
                </a:solidFill>
                <a:effectLst/>
                <a:latin typeface="+mn-ea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86628ED-B6D5-6893-F3B7-6E04800C5E95}"/>
                </a:ext>
              </a:extLst>
            </p:cNvPr>
            <p:cNvCxnSpPr/>
            <p:nvPr/>
          </p:nvCxnSpPr>
          <p:spPr>
            <a:xfrm>
              <a:off x="2594610" y="3743643"/>
              <a:ext cx="320040" cy="0"/>
            </a:xfrm>
            <a:prstGeom prst="line">
              <a:avLst/>
            </a:prstGeom>
            <a:ln w="28575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箭头: 上 3">
            <a:extLst>
              <a:ext uri="{FF2B5EF4-FFF2-40B4-BE49-F238E27FC236}">
                <a16:creationId xmlns:a16="http://schemas.microsoft.com/office/drawing/2014/main" id="{F637400C-04DA-EB3B-994E-6B8541C7104B}"/>
              </a:ext>
            </a:extLst>
          </p:cNvPr>
          <p:cNvSpPr/>
          <p:nvPr/>
        </p:nvSpPr>
        <p:spPr>
          <a:xfrm rot="10800000">
            <a:off x="2147434" y="1312494"/>
            <a:ext cx="2523373" cy="870438"/>
          </a:xfrm>
          <a:custGeom>
            <a:avLst/>
            <a:gdLst>
              <a:gd name="connsiteX0" fmla="*/ 0 w 1882726"/>
              <a:gd name="connsiteY0" fmla="*/ 435219 h 870438"/>
              <a:gd name="connsiteX1" fmla="*/ 941363 w 1882726"/>
              <a:gd name="connsiteY1" fmla="*/ 0 h 870438"/>
              <a:gd name="connsiteX2" fmla="*/ 1882726 w 1882726"/>
              <a:gd name="connsiteY2" fmla="*/ 435219 h 870438"/>
              <a:gd name="connsiteX3" fmla="*/ 1882726 w 1882726"/>
              <a:gd name="connsiteY3" fmla="*/ 435219 h 870438"/>
              <a:gd name="connsiteX4" fmla="*/ 1882726 w 1882726"/>
              <a:gd name="connsiteY4" fmla="*/ 870438 h 870438"/>
              <a:gd name="connsiteX5" fmla="*/ 0 w 1882726"/>
              <a:gd name="connsiteY5" fmla="*/ 870438 h 870438"/>
              <a:gd name="connsiteX6" fmla="*/ 0 w 1882726"/>
              <a:gd name="connsiteY6" fmla="*/ 435219 h 870438"/>
              <a:gd name="connsiteX0" fmla="*/ 0 w 1882726"/>
              <a:gd name="connsiteY0" fmla="*/ 435219 h 870438"/>
              <a:gd name="connsiteX1" fmla="*/ 941363 w 1882726"/>
              <a:gd name="connsiteY1" fmla="*/ 0 h 870438"/>
              <a:gd name="connsiteX2" fmla="*/ 1460659 w 1882726"/>
              <a:gd name="connsiteY2" fmla="*/ 239956 h 870438"/>
              <a:gd name="connsiteX3" fmla="*/ 1882726 w 1882726"/>
              <a:gd name="connsiteY3" fmla="*/ 435219 h 870438"/>
              <a:gd name="connsiteX4" fmla="*/ 1882726 w 1882726"/>
              <a:gd name="connsiteY4" fmla="*/ 435219 h 870438"/>
              <a:gd name="connsiteX5" fmla="*/ 1882726 w 1882726"/>
              <a:gd name="connsiteY5" fmla="*/ 870438 h 870438"/>
              <a:gd name="connsiteX6" fmla="*/ 0 w 1882726"/>
              <a:gd name="connsiteY6" fmla="*/ 870438 h 870438"/>
              <a:gd name="connsiteX7" fmla="*/ 0 w 1882726"/>
              <a:gd name="connsiteY7" fmla="*/ 435219 h 870438"/>
              <a:gd name="connsiteX0" fmla="*/ 0 w 1882726"/>
              <a:gd name="connsiteY0" fmla="*/ 435219 h 870438"/>
              <a:gd name="connsiteX1" fmla="*/ 941363 w 1882726"/>
              <a:gd name="connsiteY1" fmla="*/ 0 h 870438"/>
              <a:gd name="connsiteX2" fmla="*/ 1882726 w 1882726"/>
              <a:gd name="connsiteY2" fmla="*/ 435219 h 870438"/>
              <a:gd name="connsiteX3" fmla="*/ 1882726 w 1882726"/>
              <a:gd name="connsiteY3" fmla="*/ 435219 h 870438"/>
              <a:gd name="connsiteX4" fmla="*/ 1882726 w 1882726"/>
              <a:gd name="connsiteY4" fmla="*/ 870438 h 870438"/>
              <a:gd name="connsiteX5" fmla="*/ 0 w 1882726"/>
              <a:gd name="connsiteY5" fmla="*/ 870438 h 870438"/>
              <a:gd name="connsiteX6" fmla="*/ 0 w 1882726"/>
              <a:gd name="connsiteY6" fmla="*/ 435219 h 87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2726" h="870438">
                <a:moveTo>
                  <a:pt x="0" y="435219"/>
                </a:moveTo>
                <a:lnTo>
                  <a:pt x="941363" y="0"/>
                </a:lnTo>
                <a:lnTo>
                  <a:pt x="1882726" y="435219"/>
                </a:lnTo>
                <a:lnTo>
                  <a:pt x="1882726" y="435219"/>
                </a:lnTo>
                <a:lnTo>
                  <a:pt x="1882726" y="870438"/>
                </a:lnTo>
                <a:lnTo>
                  <a:pt x="0" y="870438"/>
                </a:lnTo>
                <a:lnTo>
                  <a:pt x="0" y="435219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  <a:miter lim="800000"/>
          </a:ln>
          <a:effectLst>
            <a:outerShdw blurRad="254000" dist="889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364E409-28CD-6C5D-2167-7A7B3224DD6A}"/>
              </a:ext>
            </a:extLst>
          </p:cNvPr>
          <p:cNvGrpSpPr/>
          <p:nvPr/>
        </p:nvGrpSpPr>
        <p:grpSpPr>
          <a:xfrm>
            <a:off x="6366041" y="1312633"/>
            <a:ext cx="4141303" cy="5081542"/>
            <a:chOff x="1283676" y="1312633"/>
            <a:chExt cx="4141303" cy="508154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6770DB6A-3CE9-95CF-2EDF-F104FC4BDD4C}"/>
                </a:ext>
              </a:extLst>
            </p:cNvPr>
            <p:cNvSpPr/>
            <p:nvPr/>
          </p:nvSpPr>
          <p:spPr>
            <a:xfrm>
              <a:off x="1283676" y="1312633"/>
              <a:ext cx="4141303" cy="5081542"/>
            </a:xfrm>
            <a:prstGeom prst="roundRect">
              <a:avLst>
                <a:gd name="adj" fmla="val 9024"/>
              </a:avLst>
            </a:prstGeom>
            <a:noFill/>
            <a:ln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  <a:effectLst>
              <a:outerShdw blurRad="254000" dist="127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D5BF788-C2DE-11CA-B4CB-F9BD9F38173C}"/>
                </a:ext>
              </a:extLst>
            </p:cNvPr>
            <p:cNvSpPr txBox="1"/>
            <p:nvPr/>
          </p:nvSpPr>
          <p:spPr>
            <a:xfrm>
              <a:off x="2718738" y="2275976"/>
              <a:ext cx="1271182" cy="36933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技术背景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B3BB7E3-E29C-A9FF-6A14-8075DCDA4C62}"/>
                </a:ext>
              </a:extLst>
            </p:cNvPr>
            <p:cNvCxnSpPr/>
            <p:nvPr/>
          </p:nvCxnSpPr>
          <p:spPr>
            <a:xfrm>
              <a:off x="2594610" y="3743643"/>
              <a:ext cx="320040" cy="0"/>
            </a:xfrm>
            <a:prstGeom prst="line">
              <a:avLst/>
            </a:prstGeom>
            <a:ln w="28575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箭头: 上 3">
            <a:extLst>
              <a:ext uri="{FF2B5EF4-FFF2-40B4-BE49-F238E27FC236}">
                <a16:creationId xmlns:a16="http://schemas.microsoft.com/office/drawing/2014/main" id="{1A284A77-5C3A-AD05-F346-C37F362E3DEA}"/>
              </a:ext>
            </a:extLst>
          </p:cNvPr>
          <p:cNvSpPr/>
          <p:nvPr/>
        </p:nvSpPr>
        <p:spPr>
          <a:xfrm rot="10800000">
            <a:off x="7116999" y="1312494"/>
            <a:ext cx="2523373" cy="870438"/>
          </a:xfrm>
          <a:custGeom>
            <a:avLst/>
            <a:gdLst>
              <a:gd name="connsiteX0" fmla="*/ 0 w 1882726"/>
              <a:gd name="connsiteY0" fmla="*/ 435219 h 870438"/>
              <a:gd name="connsiteX1" fmla="*/ 941363 w 1882726"/>
              <a:gd name="connsiteY1" fmla="*/ 0 h 870438"/>
              <a:gd name="connsiteX2" fmla="*/ 1882726 w 1882726"/>
              <a:gd name="connsiteY2" fmla="*/ 435219 h 870438"/>
              <a:gd name="connsiteX3" fmla="*/ 1882726 w 1882726"/>
              <a:gd name="connsiteY3" fmla="*/ 435219 h 870438"/>
              <a:gd name="connsiteX4" fmla="*/ 1882726 w 1882726"/>
              <a:gd name="connsiteY4" fmla="*/ 870438 h 870438"/>
              <a:gd name="connsiteX5" fmla="*/ 0 w 1882726"/>
              <a:gd name="connsiteY5" fmla="*/ 870438 h 870438"/>
              <a:gd name="connsiteX6" fmla="*/ 0 w 1882726"/>
              <a:gd name="connsiteY6" fmla="*/ 435219 h 870438"/>
              <a:gd name="connsiteX0" fmla="*/ 0 w 1882726"/>
              <a:gd name="connsiteY0" fmla="*/ 435219 h 870438"/>
              <a:gd name="connsiteX1" fmla="*/ 941363 w 1882726"/>
              <a:gd name="connsiteY1" fmla="*/ 0 h 870438"/>
              <a:gd name="connsiteX2" fmla="*/ 1460659 w 1882726"/>
              <a:gd name="connsiteY2" fmla="*/ 239956 h 870438"/>
              <a:gd name="connsiteX3" fmla="*/ 1882726 w 1882726"/>
              <a:gd name="connsiteY3" fmla="*/ 435219 h 870438"/>
              <a:gd name="connsiteX4" fmla="*/ 1882726 w 1882726"/>
              <a:gd name="connsiteY4" fmla="*/ 435219 h 870438"/>
              <a:gd name="connsiteX5" fmla="*/ 1882726 w 1882726"/>
              <a:gd name="connsiteY5" fmla="*/ 870438 h 870438"/>
              <a:gd name="connsiteX6" fmla="*/ 0 w 1882726"/>
              <a:gd name="connsiteY6" fmla="*/ 870438 h 870438"/>
              <a:gd name="connsiteX7" fmla="*/ 0 w 1882726"/>
              <a:gd name="connsiteY7" fmla="*/ 435219 h 870438"/>
              <a:gd name="connsiteX0" fmla="*/ 0 w 1882726"/>
              <a:gd name="connsiteY0" fmla="*/ 435219 h 870438"/>
              <a:gd name="connsiteX1" fmla="*/ 941363 w 1882726"/>
              <a:gd name="connsiteY1" fmla="*/ 0 h 870438"/>
              <a:gd name="connsiteX2" fmla="*/ 1882726 w 1882726"/>
              <a:gd name="connsiteY2" fmla="*/ 435219 h 870438"/>
              <a:gd name="connsiteX3" fmla="*/ 1882726 w 1882726"/>
              <a:gd name="connsiteY3" fmla="*/ 435219 h 870438"/>
              <a:gd name="connsiteX4" fmla="*/ 1882726 w 1882726"/>
              <a:gd name="connsiteY4" fmla="*/ 870438 h 870438"/>
              <a:gd name="connsiteX5" fmla="*/ 0 w 1882726"/>
              <a:gd name="connsiteY5" fmla="*/ 870438 h 870438"/>
              <a:gd name="connsiteX6" fmla="*/ 0 w 1882726"/>
              <a:gd name="connsiteY6" fmla="*/ 435219 h 87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2726" h="870438">
                <a:moveTo>
                  <a:pt x="0" y="435219"/>
                </a:moveTo>
                <a:lnTo>
                  <a:pt x="941363" y="0"/>
                </a:lnTo>
                <a:lnTo>
                  <a:pt x="1882726" y="435219"/>
                </a:lnTo>
                <a:lnTo>
                  <a:pt x="1882726" y="435219"/>
                </a:lnTo>
                <a:lnTo>
                  <a:pt x="1882726" y="870438"/>
                </a:lnTo>
                <a:lnTo>
                  <a:pt x="0" y="870438"/>
                </a:lnTo>
                <a:lnTo>
                  <a:pt x="0" y="435219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  <a:miter lim="800000"/>
          </a:ln>
          <a:effectLst>
            <a:outerShdw blurRad="254000" dist="88900" dir="2700000" algn="tl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26CDE5E-149A-653A-9EB7-412E5ED3F47B}"/>
              </a:ext>
            </a:extLst>
          </p:cNvPr>
          <p:cNvSpPr txBox="1"/>
          <p:nvPr/>
        </p:nvSpPr>
        <p:spPr>
          <a:xfrm>
            <a:off x="2812862" y="1437328"/>
            <a:ext cx="1215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Step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A9F5E0-9CB6-2EE0-9E05-F3DB1045EAFA}"/>
              </a:ext>
            </a:extLst>
          </p:cNvPr>
          <p:cNvSpPr txBox="1"/>
          <p:nvPr/>
        </p:nvSpPr>
        <p:spPr>
          <a:xfrm>
            <a:off x="7763132" y="1390729"/>
            <a:ext cx="1231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Step 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52573B0-F104-EB07-8FFC-256BD827965E}"/>
              </a:ext>
            </a:extLst>
          </p:cNvPr>
          <p:cNvSpPr txBox="1"/>
          <p:nvPr/>
        </p:nvSpPr>
        <p:spPr>
          <a:xfrm>
            <a:off x="6665843" y="2700856"/>
            <a:ext cx="3718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-apple-system"/>
              </a:rPr>
              <a:t>随着计算机技术的飞速发展，数据库技术已经成为信息系统开发的核心技术之一。关系型数据库管理系统（</a:t>
            </a:r>
            <a:r>
              <a:rPr lang="en-US" altLang="zh-CN" b="0" i="0" dirty="0">
                <a:solidFill>
                  <a:schemeClr val="accent3">
                    <a:lumMod val="75000"/>
                  </a:schemeClr>
                </a:solidFill>
                <a:effectLst/>
                <a:latin typeface="-apple-system"/>
              </a:rPr>
              <a:t>RDBMS</a:t>
            </a:r>
            <a:r>
              <a: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-apple-system"/>
              </a:rPr>
              <a:t>）以其数据组织严谨、关系表示清晰、数据结构化等特点，在机票预订系统中得到了广泛应用。通过数据库技术，可以有效地存储和管理机票预订过程中的各种数据，如航班信息、用户信息、预订信息等。同时，数据库技术还可以提供高效的数据查询和更新功能，满足机票预订系统的实时性要求。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231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需求描述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50B9D4-7A36-7FA1-2006-00F75670AE3D}"/>
              </a:ext>
            </a:extLst>
          </p:cNvPr>
          <p:cNvGrpSpPr/>
          <p:nvPr/>
        </p:nvGrpSpPr>
        <p:grpSpPr>
          <a:xfrm>
            <a:off x="4910014" y="2253761"/>
            <a:ext cx="2350478" cy="2350478"/>
            <a:chOff x="4910014" y="2253761"/>
            <a:chExt cx="2350478" cy="235047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D814735-EC19-C829-0528-3A8D93B8D2D0}"/>
                </a:ext>
              </a:extLst>
            </p:cNvPr>
            <p:cNvSpPr/>
            <p:nvPr/>
          </p:nvSpPr>
          <p:spPr>
            <a:xfrm>
              <a:off x="5170852" y="2514599"/>
              <a:ext cx="1828802" cy="1828802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miter lim="800000"/>
            </a:ln>
            <a:effectLst>
              <a:outerShdw blurRad="254000" dist="88900" dir="2700000" algn="tl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33EB9119-B0EF-4DAA-8A9B-F73C3F18E701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12947235"/>
                <a:gd name="adj2" fmla="val 15334976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none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EF753C88-6157-A513-187D-8AF850352CD4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10531014"/>
                <a:gd name="adj2" fmla="val 1265420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oval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A242D121-49F9-3871-933E-E7FCCA539FEF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9194216"/>
                <a:gd name="adj2" fmla="val 10224935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none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0E830183-37C4-14F8-F87D-AB6BC32AFE6E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5241815"/>
                <a:gd name="adj2" fmla="val 9051982"/>
              </a:avLst>
            </a:prstGeom>
            <a:noFill/>
            <a:ln w="25400" cap="flat" cmpd="sng" algn="ctr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miter lim="800000"/>
              <a:headEnd type="oval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B80E5A52-E3D3-F399-367A-816BE72116A9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1983261"/>
                <a:gd name="adj2" fmla="val 4886885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none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A886AA38-B921-9216-F335-E358CDCD8FAD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138107"/>
                <a:gd name="adj2" fmla="val 1817282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oval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1F92E539-588A-D929-0659-C470C496797F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19913688"/>
                <a:gd name="adj2" fmla="val 21506966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none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A9114576-917C-B9B6-6D50-D36C306D7492}"/>
                </a:ext>
              </a:extLst>
            </p:cNvPr>
            <p:cNvSpPr/>
            <p:nvPr/>
          </p:nvSpPr>
          <p:spPr>
            <a:xfrm>
              <a:off x="4910014" y="2253761"/>
              <a:ext cx="2350478" cy="2350478"/>
            </a:xfrm>
            <a:prstGeom prst="arc">
              <a:avLst>
                <a:gd name="adj1" fmla="val 15789769"/>
                <a:gd name="adj2" fmla="val 19801853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  <a:headEnd type="oval"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B150CE0-24EE-702D-B949-7A9C8DD9A66F}"/>
                </a:ext>
              </a:extLst>
            </p:cNvPr>
            <p:cNvSpPr txBox="1"/>
            <p:nvPr/>
          </p:nvSpPr>
          <p:spPr>
            <a:xfrm>
              <a:off x="5469700" y="3244334"/>
              <a:ext cx="123110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+mj-ea"/>
                  <a:ea typeface="+mj-ea"/>
                </a:rPr>
                <a:t>需求概述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9FEC2E-25C0-C7D1-7DD1-AECE9903F7D3}"/>
              </a:ext>
            </a:extLst>
          </p:cNvPr>
          <p:cNvGrpSpPr/>
          <p:nvPr/>
        </p:nvGrpSpPr>
        <p:grpSpPr>
          <a:xfrm>
            <a:off x="2458708" y="2007525"/>
            <a:ext cx="2608592" cy="821400"/>
            <a:chOff x="2458708" y="2007525"/>
            <a:chExt cx="2608592" cy="821400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A690513-EBD0-0FD9-64D4-0C024D94E54E}"/>
                </a:ext>
              </a:extLst>
            </p:cNvPr>
            <p:cNvSpPr/>
            <p:nvPr/>
          </p:nvSpPr>
          <p:spPr>
            <a:xfrm>
              <a:off x="3248025" y="2133600"/>
              <a:ext cx="1819275" cy="695325"/>
            </a:xfrm>
            <a:custGeom>
              <a:avLst/>
              <a:gdLst>
                <a:gd name="connsiteX0" fmla="*/ 1819275 w 1819275"/>
                <a:gd name="connsiteY0" fmla="*/ 695325 h 695325"/>
                <a:gd name="connsiteX1" fmla="*/ 1123950 w 1819275"/>
                <a:gd name="connsiteY1" fmla="*/ 0 h 695325"/>
                <a:gd name="connsiteX2" fmla="*/ 0 w 1819275"/>
                <a:gd name="connsiteY2" fmla="*/ 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695325">
                  <a:moveTo>
                    <a:pt x="1819275" y="695325"/>
                  </a:moveTo>
                  <a:lnTo>
                    <a:pt x="11239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E90E666-2287-6992-B162-F30F4AD65B08}"/>
                </a:ext>
              </a:extLst>
            </p:cNvPr>
            <p:cNvSpPr/>
            <p:nvPr/>
          </p:nvSpPr>
          <p:spPr>
            <a:xfrm>
              <a:off x="3122491" y="2089883"/>
              <a:ext cx="87434" cy="87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2AA8B8-F12E-3B69-AB9D-42D2227EC759}"/>
                </a:ext>
              </a:extLst>
            </p:cNvPr>
            <p:cNvSpPr txBox="1"/>
            <p:nvPr/>
          </p:nvSpPr>
          <p:spPr>
            <a:xfrm>
              <a:off x="2458708" y="2007525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chemeClr val="accent1"/>
                      </a:gs>
                      <a:gs pos="504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查询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BAB104-A7E9-56DF-8600-3B43C7E2F7EA}"/>
              </a:ext>
            </a:extLst>
          </p:cNvPr>
          <p:cNvGrpSpPr/>
          <p:nvPr/>
        </p:nvGrpSpPr>
        <p:grpSpPr>
          <a:xfrm>
            <a:off x="2458708" y="4010025"/>
            <a:ext cx="2608592" cy="848452"/>
            <a:chOff x="2458708" y="4010025"/>
            <a:chExt cx="2608592" cy="848452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4671508-2922-87CA-C731-59EC27314C47}"/>
                </a:ext>
              </a:extLst>
            </p:cNvPr>
            <p:cNvSpPr/>
            <p:nvPr/>
          </p:nvSpPr>
          <p:spPr>
            <a:xfrm flipV="1">
              <a:off x="3248025" y="4010025"/>
              <a:ext cx="1819275" cy="695325"/>
            </a:xfrm>
            <a:custGeom>
              <a:avLst/>
              <a:gdLst>
                <a:gd name="connsiteX0" fmla="*/ 1819275 w 1819275"/>
                <a:gd name="connsiteY0" fmla="*/ 695325 h 695325"/>
                <a:gd name="connsiteX1" fmla="*/ 1123950 w 1819275"/>
                <a:gd name="connsiteY1" fmla="*/ 0 h 695325"/>
                <a:gd name="connsiteX2" fmla="*/ 0 w 1819275"/>
                <a:gd name="connsiteY2" fmla="*/ 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695325">
                  <a:moveTo>
                    <a:pt x="1819275" y="695325"/>
                  </a:moveTo>
                  <a:lnTo>
                    <a:pt x="11239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147577E-F3C2-706B-66A0-EC4DAC1FAC5A}"/>
                </a:ext>
              </a:extLst>
            </p:cNvPr>
            <p:cNvSpPr/>
            <p:nvPr/>
          </p:nvSpPr>
          <p:spPr>
            <a:xfrm>
              <a:off x="3122491" y="4661633"/>
              <a:ext cx="87434" cy="87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1E2D36F-F33E-D3F1-202A-EA113EA02EDC}"/>
                </a:ext>
              </a:extLst>
            </p:cNvPr>
            <p:cNvSpPr txBox="1"/>
            <p:nvPr/>
          </p:nvSpPr>
          <p:spPr>
            <a:xfrm>
              <a:off x="2458708" y="4550700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chemeClr val="accent1"/>
                      </a:gs>
                      <a:gs pos="504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退票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51080F-99B6-0DBB-3D62-4C3093D51BD9}"/>
              </a:ext>
            </a:extLst>
          </p:cNvPr>
          <p:cNvGrpSpPr/>
          <p:nvPr/>
        </p:nvGrpSpPr>
        <p:grpSpPr>
          <a:xfrm>
            <a:off x="7103206" y="4010025"/>
            <a:ext cx="2622332" cy="848452"/>
            <a:chOff x="7103206" y="4010025"/>
            <a:chExt cx="2622332" cy="848452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5536724-A0FB-BBBA-6DC3-FD1733F55014}"/>
                </a:ext>
              </a:extLst>
            </p:cNvPr>
            <p:cNvSpPr/>
            <p:nvPr/>
          </p:nvSpPr>
          <p:spPr>
            <a:xfrm flipH="1" flipV="1">
              <a:off x="7103206" y="4010025"/>
              <a:ext cx="1819275" cy="695325"/>
            </a:xfrm>
            <a:custGeom>
              <a:avLst/>
              <a:gdLst>
                <a:gd name="connsiteX0" fmla="*/ 1819275 w 1819275"/>
                <a:gd name="connsiteY0" fmla="*/ 695325 h 695325"/>
                <a:gd name="connsiteX1" fmla="*/ 1123950 w 1819275"/>
                <a:gd name="connsiteY1" fmla="*/ 0 h 695325"/>
                <a:gd name="connsiteX2" fmla="*/ 0 w 1819275"/>
                <a:gd name="connsiteY2" fmla="*/ 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695325">
                  <a:moveTo>
                    <a:pt x="1819275" y="695325"/>
                  </a:moveTo>
                  <a:lnTo>
                    <a:pt x="11239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2F33CD1-2FA1-960A-0A7B-188885D08E13}"/>
                </a:ext>
              </a:extLst>
            </p:cNvPr>
            <p:cNvSpPr/>
            <p:nvPr/>
          </p:nvSpPr>
          <p:spPr>
            <a:xfrm>
              <a:off x="8995752" y="4661633"/>
              <a:ext cx="87434" cy="87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93BC5EF-0BC3-F176-5472-5EB23F47315F}"/>
                </a:ext>
              </a:extLst>
            </p:cNvPr>
            <p:cNvSpPr txBox="1"/>
            <p:nvPr/>
          </p:nvSpPr>
          <p:spPr>
            <a:xfrm>
              <a:off x="9212577" y="4550700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1"/>
                      </a:gs>
                      <a:gs pos="504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管理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30D310-F33C-7BD5-48C7-87FE7FE0EAC7}"/>
              </a:ext>
            </a:extLst>
          </p:cNvPr>
          <p:cNvGrpSpPr/>
          <p:nvPr/>
        </p:nvGrpSpPr>
        <p:grpSpPr>
          <a:xfrm>
            <a:off x="7083425" y="1979711"/>
            <a:ext cx="2642113" cy="849214"/>
            <a:chOff x="7083425" y="1979711"/>
            <a:chExt cx="2642113" cy="84921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18AECE5-423C-E792-ABDA-9EAFD4E0D3F7}"/>
                </a:ext>
              </a:extLst>
            </p:cNvPr>
            <p:cNvSpPr/>
            <p:nvPr/>
          </p:nvSpPr>
          <p:spPr>
            <a:xfrm flipH="1">
              <a:off x="7083425" y="2133600"/>
              <a:ext cx="1819275" cy="695325"/>
            </a:xfrm>
            <a:custGeom>
              <a:avLst/>
              <a:gdLst>
                <a:gd name="connsiteX0" fmla="*/ 1819275 w 1819275"/>
                <a:gd name="connsiteY0" fmla="*/ 695325 h 695325"/>
                <a:gd name="connsiteX1" fmla="*/ 1123950 w 1819275"/>
                <a:gd name="connsiteY1" fmla="*/ 0 h 695325"/>
                <a:gd name="connsiteX2" fmla="*/ 0 w 1819275"/>
                <a:gd name="connsiteY2" fmla="*/ 0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9275" h="695325">
                  <a:moveTo>
                    <a:pt x="1819275" y="695325"/>
                  </a:moveTo>
                  <a:lnTo>
                    <a:pt x="11239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621DA23-10C7-E5D9-2596-8C9F4B76002D}"/>
                </a:ext>
              </a:extLst>
            </p:cNvPr>
            <p:cNvSpPr/>
            <p:nvPr/>
          </p:nvSpPr>
          <p:spPr>
            <a:xfrm>
              <a:off x="8995752" y="2089883"/>
              <a:ext cx="87434" cy="874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D8359DB-4D3B-20D2-3C69-C030B3BD8F53}"/>
                </a:ext>
              </a:extLst>
            </p:cNvPr>
            <p:cNvSpPr txBox="1"/>
            <p:nvPr/>
          </p:nvSpPr>
          <p:spPr>
            <a:xfrm>
              <a:off x="9212577" y="1979711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0">
                        <a:schemeClr val="accent1"/>
                      </a:gs>
                      <a:gs pos="504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订票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9784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D1087A0-0B33-314C-4508-2B0D16616A1B}"/>
              </a:ext>
            </a:extLst>
          </p:cNvPr>
          <p:cNvGrpSpPr/>
          <p:nvPr/>
        </p:nvGrpSpPr>
        <p:grpSpPr>
          <a:xfrm>
            <a:off x="4128024" y="2190353"/>
            <a:ext cx="3765962" cy="3738384"/>
            <a:chOff x="4128024" y="2190353"/>
            <a:chExt cx="3765962" cy="373838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3CA0C38-5862-A7D5-3A1C-F87175185F57}"/>
                </a:ext>
              </a:extLst>
            </p:cNvPr>
            <p:cNvSpPr/>
            <p:nvPr/>
          </p:nvSpPr>
          <p:spPr>
            <a:xfrm>
              <a:off x="4769132" y="2809288"/>
              <a:ext cx="2505456" cy="2505456"/>
            </a:xfrm>
            <a:prstGeom prst="ellipse">
              <a:avLst/>
            </a:prstGeom>
            <a:gradFill flip="none" rotWithShape="1">
              <a:gsLst>
                <a:gs pos="99000">
                  <a:schemeClr val="accent1">
                    <a:alpha val="10000"/>
                  </a:schemeClr>
                </a:gs>
                <a:gs pos="87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4711E12-51EF-9674-8D7C-B25AC220FA24}"/>
                </a:ext>
              </a:extLst>
            </p:cNvPr>
            <p:cNvGrpSpPr/>
            <p:nvPr/>
          </p:nvGrpSpPr>
          <p:grpSpPr>
            <a:xfrm>
              <a:off x="4640735" y="2680891"/>
              <a:ext cx="2762250" cy="2762250"/>
              <a:chOff x="4763262" y="1885950"/>
              <a:chExt cx="2665476" cy="2665476"/>
            </a:xfrm>
          </p:grpSpPr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9A5EEBAE-ADB4-8ED5-BBC2-C4A275CCBEB7}"/>
                  </a:ext>
                </a:extLst>
              </p:cNvPr>
              <p:cNvSpPr/>
              <p:nvPr/>
            </p:nvSpPr>
            <p:spPr>
              <a:xfrm>
                <a:off x="4890751" y="2013439"/>
                <a:ext cx="2410498" cy="2410498"/>
              </a:xfrm>
              <a:prstGeom prst="arc">
                <a:avLst>
                  <a:gd name="adj1" fmla="val 19325756"/>
                  <a:gd name="adj2" fmla="val 18407825"/>
                </a:avLst>
              </a:prstGeom>
              <a:ln w="25400" cap="rnd">
                <a:solidFill>
                  <a:schemeClr val="accent1"/>
                </a:solidFill>
              </a:ln>
              <a:effectLst>
                <a:reflection blurRad="101600" stA="50000" endA="300" endPos="20000" dist="1270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8BF0327-1A2A-78BE-6580-2D0D5443D084}"/>
                  </a:ext>
                </a:extLst>
              </p:cNvPr>
              <p:cNvSpPr/>
              <p:nvPr/>
            </p:nvSpPr>
            <p:spPr>
              <a:xfrm>
                <a:off x="6910664" y="2336330"/>
                <a:ext cx="106648" cy="1066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CA0FB32-E12A-ED87-A8E8-0E24E9FC8C61}"/>
                  </a:ext>
                </a:extLst>
              </p:cNvPr>
              <p:cNvSpPr/>
              <p:nvPr/>
            </p:nvSpPr>
            <p:spPr>
              <a:xfrm>
                <a:off x="4763262" y="1885950"/>
                <a:ext cx="2665476" cy="2665476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BD012BD-FD6F-786E-A3C9-8DF9E81F647B}"/>
                </a:ext>
              </a:extLst>
            </p:cNvPr>
            <p:cNvSpPr txBox="1"/>
            <p:nvPr/>
          </p:nvSpPr>
          <p:spPr>
            <a:xfrm>
              <a:off x="5343680" y="3569574"/>
              <a:ext cx="1356360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功能性需求</a:t>
              </a:r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1E85DF3D-FFFD-2730-E3B0-780F634624C1}"/>
                </a:ext>
              </a:extLst>
            </p:cNvPr>
            <p:cNvSpPr/>
            <p:nvPr/>
          </p:nvSpPr>
          <p:spPr>
            <a:xfrm>
              <a:off x="4162580" y="2202736"/>
              <a:ext cx="3718560" cy="3718560"/>
            </a:xfrm>
            <a:prstGeom prst="arc">
              <a:avLst>
                <a:gd name="adj1" fmla="val 16891256"/>
                <a:gd name="adj2" fmla="val 19843767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5BD28826-580D-74F3-CFF9-604422131ACE}"/>
                </a:ext>
              </a:extLst>
            </p:cNvPr>
            <p:cNvSpPr/>
            <p:nvPr/>
          </p:nvSpPr>
          <p:spPr>
            <a:xfrm>
              <a:off x="4128024" y="2190353"/>
              <a:ext cx="3718560" cy="3718560"/>
            </a:xfrm>
            <a:prstGeom prst="arc">
              <a:avLst>
                <a:gd name="adj1" fmla="val 21565462"/>
                <a:gd name="adj2" fmla="val 2522691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5C3B19EC-A8FA-DF4D-183D-F8C96D14C251}"/>
                </a:ext>
              </a:extLst>
            </p:cNvPr>
            <p:cNvSpPr/>
            <p:nvPr/>
          </p:nvSpPr>
          <p:spPr>
            <a:xfrm>
              <a:off x="4162580" y="2202736"/>
              <a:ext cx="3718560" cy="3718560"/>
            </a:xfrm>
            <a:prstGeom prst="arc">
              <a:avLst>
                <a:gd name="adj1" fmla="val 4040494"/>
                <a:gd name="adj2" fmla="val 6637757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8FD9015-D4A8-ECAF-15CB-6A93BF112743}"/>
                </a:ext>
              </a:extLst>
            </p:cNvPr>
            <p:cNvSpPr/>
            <p:nvPr/>
          </p:nvSpPr>
          <p:spPr>
            <a:xfrm>
              <a:off x="4175426" y="2210177"/>
              <a:ext cx="3718560" cy="3718560"/>
            </a:xfrm>
            <a:prstGeom prst="arc">
              <a:avLst>
                <a:gd name="adj1" fmla="val 8298621"/>
                <a:gd name="adj2" fmla="val 10998365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15495E6A-EAEA-90EC-1A8E-E0A844A67A87}"/>
                </a:ext>
              </a:extLst>
            </p:cNvPr>
            <p:cNvSpPr/>
            <p:nvPr/>
          </p:nvSpPr>
          <p:spPr>
            <a:xfrm>
              <a:off x="4162580" y="2202736"/>
              <a:ext cx="3718560" cy="3718560"/>
            </a:xfrm>
            <a:prstGeom prst="arc">
              <a:avLst>
                <a:gd name="adj1" fmla="val 12552947"/>
                <a:gd name="adj2" fmla="val 15323848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A2C3CFF-5525-2465-2381-0A8443155442}"/>
              </a:ext>
            </a:extLst>
          </p:cNvPr>
          <p:cNvGrpSpPr/>
          <p:nvPr/>
        </p:nvGrpSpPr>
        <p:grpSpPr>
          <a:xfrm>
            <a:off x="2585528" y="1116027"/>
            <a:ext cx="6898355" cy="1343181"/>
            <a:chOff x="2585528" y="1116027"/>
            <a:chExt cx="6898355" cy="134318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1B7D4CA-F325-CA3F-0064-302BD6692F28}"/>
                </a:ext>
              </a:extLst>
            </p:cNvPr>
            <p:cNvSpPr/>
            <p:nvPr/>
          </p:nvSpPr>
          <p:spPr>
            <a:xfrm>
              <a:off x="5676234" y="1837068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rgbClr val="FFFFFF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1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2C11256-7B07-454B-EB28-18523BEAA94D}"/>
                </a:ext>
              </a:extLst>
            </p:cNvPr>
            <p:cNvSpPr txBox="1"/>
            <p:nvPr/>
          </p:nvSpPr>
          <p:spPr>
            <a:xfrm>
              <a:off x="2585528" y="1116027"/>
              <a:ext cx="6898355" cy="2902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系统应提供用户注册和登录功能，以确保用户身份的合法性和安全性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0237EF9-B9B0-6DB7-25AE-759BCFE0AA5F}"/>
                </a:ext>
              </a:extLst>
            </p:cNvPr>
            <p:cNvSpPr txBox="1"/>
            <p:nvPr/>
          </p:nvSpPr>
          <p:spPr>
            <a:xfrm>
              <a:off x="5031204" y="1524117"/>
              <a:ext cx="183489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用户注册与登录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28D5AB2-D2D3-042D-F1D2-C63903808EEE}"/>
              </a:ext>
            </a:extLst>
          </p:cNvPr>
          <p:cNvGrpSpPr/>
          <p:nvPr/>
        </p:nvGrpSpPr>
        <p:grpSpPr>
          <a:xfrm>
            <a:off x="7493646" y="3205005"/>
            <a:ext cx="4413432" cy="1147385"/>
            <a:chOff x="7493646" y="3205005"/>
            <a:chExt cx="4413432" cy="114738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C41FE45-D43F-B6D6-CF12-1DCDAA1064D1}"/>
                </a:ext>
              </a:extLst>
            </p:cNvPr>
            <p:cNvSpPr/>
            <p:nvPr/>
          </p:nvSpPr>
          <p:spPr>
            <a:xfrm>
              <a:off x="7493646" y="3205005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rgbClr val="FFFFFF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5 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9F3549-90C4-F624-FD43-270A7E96F927}"/>
                </a:ext>
              </a:extLst>
            </p:cNvPr>
            <p:cNvSpPr txBox="1"/>
            <p:nvPr/>
          </p:nvSpPr>
          <p:spPr>
            <a:xfrm>
              <a:off x="8324008" y="3489718"/>
              <a:ext cx="3583070" cy="8626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kern="1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应能够管理自己的乘客信息，包括添加、编辑、删除乘客信息，以便在预订机票时快速选择乘客信息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6E5B57F-A5BE-1B50-EDDB-8B013FE1372A}"/>
                </a:ext>
              </a:extLst>
            </p:cNvPr>
            <p:cNvSpPr txBox="1"/>
            <p:nvPr/>
          </p:nvSpPr>
          <p:spPr>
            <a:xfrm>
              <a:off x="8296201" y="3212719"/>
              <a:ext cx="15473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乘客信息管理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42AAA07-AC58-5158-CE4C-3A0A014A2489}"/>
              </a:ext>
            </a:extLst>
          </p:cNvPr>
          <p:cNvGrpSpPr/>
          <p:nvPr/>
        </p:nvGrpSpPr>
        <p:grpSpPr>
          <a:xfrm>
            <a:off x="6846307" y="5334568"/>
            <a:ext cx="5160162" cy="1333887"/>
            <a:chOff x="6846307" y="5334568"/>
            <a:chExt cx="5160162" cy="133388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E173023-E8BC-40A8-985E-24647295B693}"/>
                </a:ext>
              </a:extLst>
            </p:cNvPr>
            <p:cNvSpPr/>
            <p:nvPr/>
          </p:nvSpPr>
          <p:spPr>
            <a:xfrm>
              <a:off x="6846307" y="5334568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4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245B4C-B4DB-26F2-945F-1585F0770CA8}"/>
                </a:ext>
              </a:extLst>
            </p:cNvPr>
            <p:cNvSpPr txBox="1"/>
            <p:nvPr/>
          </p:nvSpPr>
          <p:spPr>
            <a:xfrm>
              <a:off x="7578144" y="6101248"/>
              <a:ext cx="4428325" cy="5672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生成订单并进行订单管理，包括查看订单状态、取消订单等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EBEB2F3-9FE1-AC67-F87A-B2643E1F662A}"/>
                </a:ext>
              </a:extLst>
            </p:cNvPr>
            <p:cNvSpPr txBox="1"/>
            <p:nvPr/>
          </p:nvSpPr>
          <p:spPr>
            <a:xfrm>
              <a:off x="7550338" y="5824249"/>
              <a:ext cx="15473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订单系统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EA7C1DF-339A-2A8D-BEB7-A1AA98686DC8}"/>
              </a:ext>
            </a:extLst>
          </p:cNvPr>
          <p:cNvGrpSpPr/>
          <p:nvPr/>
        </p:nvGrpSpPr>
        <p:grpSpPr>
          <a:xfrm>
            <a:off x="622852" y="5311024"/>
            <a:ext cx="5174974" cy="1382007"/>
            <a:chOff x="622852" y="5311024"/>
            <a:chExt cx="5174974" cy="138200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81E778A-90B9-FA0D-0C89-8FAE9DA4BC1A}"/>
                </a:ext>
              </a:extLst>
            </p:cNvPr>
            <p:cNvSpPr/>
            <p:nvPr/>
          </p:nvSpPr>
          <p:spPr>
            <a:xfrm>
              <a:off x="4627889" y="5311024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rgbClr val="FFFFFF"/>
                  </a:solidFill>
                </a:rPr>
                <a:t> 3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A931618-B66E-5AC4-BD4E-7111E57EC9B1}"/>
                </a:ext>
              </a:extLst>
            </p:cNvPr>
            <p:cNvSpPr txBox="1"/>
            <p:nvPr/>
          </p:nvSpPr>
          <p:spPr>
            <a:xfrm>
              <a:off x="622852" y="6125824"/>
              <a:ext cx="5174974" cy="5672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用户应能够根据自己的需求选择合适的航班，并进行机票预订操作，包括选择座位、填写乘客信息等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82BC95E-8B17-02A0-0286-B53942264AB3}"/>
                </a:ext>
              </a:extLst>
            </p:cNvPr>
            <p:cNvSpPr txBox="1"/>
            <p:nvPr/>
          </p:nvSpPr>
          <p:spPr>
            <a:xfrm>
              <a:off x="2984711" y="5824249"/>
              <a:ext cx="15473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机票预订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0D93244-C77C-5CB8-DE69-3ECC244DFB06}"/>
              </a:ext>
            </a:extLst>
          </p:cNvPr>
          <p:cNvGrpSpPr/>
          <p:nvPr/>
        </p:nvGrpSpPr>
        <p:grpSpPr>
          <a:xfrm>
            <a:off x="284922" y="3205005"/>
            <a:ext cx="4224452" cy="1147385"/>
            <a:chOff x="284922" y="3205005"/>
            <a:chExt cx="4224452" cy="114738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8518A1-D70D-08EA-A252-8E8775A24A5A}"/>
                </a:ext>
              </a:extLst>
            </p:cNvPr>
            <p:cNvSpPr/>
            <p:nvPr/>
          </p:nvSpPr>
          <p:spPr>
            <a:xfrm>
              <a:off x="3887234" y="3205005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2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F4C752E-5CC5-3B2F-E593-4B5BBF715207}"/>
                </a:ext>
              </a:extLst>
            </p:cNvPr>
            <p:cNvSpPr txBox="1"/>
            <p:nvPr/>
          </p:nvSpPr>
          <p:spPr>
            <a:xfrm>
              <a:off x="284922" y="3489718"/>
              <a:ext cx="3368326" cy="8626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系统应能够从航空公司或其他数据源获取航班信息，并将其以清晰、易读的方式展示给用户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562F326-0B5A-4764-A395-832265305B26}"/>
                </a:ext>
              </a:extLst>
            </p:cNvPr>
            <p:cNvSpPr txBox="1"/>
            <p:nvPr/>
          </p:nvSpPr>
          <p:spPr>
            <a:xfrm>
              <a:off x="1922191" y="3217430"/>
              <a:ext cx="192502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航班查询与展示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58932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85435-EA70-4E75-04A1-BEFE9887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D1087A0-0B33-314C-4508-2B0D16616A1B}"/>
              </a:ext>
            </a:extLst>
          </p:cNvPr>
          <p:cNvGrpSpPr/>
          <p:nvPr/>
        </p:nvGrpSpPr>
        <p:grpSpPr>
          <a:xfrm>
            <a:off x="4128024" y="2190353"/>
            <a:ext cx="3765962" cy="3738384"/>
            <a:chOff x="4128024" y="2190353"/>
            <a:chExt cx="3765962" cy="373838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3CA0C38-5862-A7D5-3A1C-F87175185F57}"/>
                </a:ext>
              </a:extLst>
            </p:cNvPr>
            <p:cNvSpPr/>
            <p:nvPr/>
          </p:nvSpPr>
          <p:spPr>
            <a:xfrm>
              <a:off x="4769132" y="2809288"/>
              <a:ext cx="2505456" cy="2505456"/>
            </a:xfrm>
            <a:prstGeom prst="ellipse">
              <a:avLst/>
            </a:prstGeom>
            <a:gradFill flip="none" rotWithShape="1">
              <a:gsLst>
                <a:gs pos="99000">
                  <a:schemeClr val="accent1">
                    <a:alpha val="10000"/>
                  </a:schemeClr>
                </a:gs>
                <a:gs pos="87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4711E12-51EF-9674-8D7C-B25AC220FA24}"/>
                </a:ext>
              </a:extLst>
            </p:cNvPr>
            <p:cNvGrpSpPr/>
            <p:nvPr/>
          </p:nvGrpSpPr>
          <p:grpSpPr>
            <a:xfrm>
              <a:off x="4640735" y="2680891"/>
              <a:ext cx="2762250" cy="2762250"/>
              <a:chOff x="4763262" y="1885950"/>
              <a:chExt cx="2665476" cy="2665476"/>
            </a:xfrm>
          </p:grpSpPr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9A5EEBAE-ADB4-8ED5-BBC2-C4A275CCBEB7}"/>
                  </a:ext>
                </a:extLst>
              </p:cNvPr>
              <p:cNvSpPr/>
              <p:nvPr/>
            </p:nvSpPr>
            <p:spPr>
              <a:xfrm>
                <a:off x="4890751" y="2013439"/>
                <a:ext cx="2410498" cy="2410498"/>
              </a:xfrm>
              <a:prstGeom prst="arc">
                <a:avLst>
                  <a:gd name="adj1" fmla="val 19325756"/>
                  <a:gd name="adj2" fmla="val 18407825"/>
                </a:avLst>
              </a:prstGeom>
              <a:ln w="25400" cap="rnd">
                <a:solidFill>
                  <a:schemeClr val="accent1"/>
                </a:solidFill>
              </a:ln>
              <a:effectLst>
                <a:reflection blurRad="101600" stA="50000" endA="300" endPos="20000" dist="127000" dir="5400000" sy="-100000" algn="bl" rotWithShape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8BF0327-1A2A-78BE-6580-2D0D5443D084}"/>
                  </a:ext>
                </a:extLst>
              </p:cNvPr>
              <p:cNvSpPr/>
              <p:nvPr/>
            </p:nvSpPr>
            <p:spPr>
              <a:xfrm>
                <a:off x="6910664" y="2336330"/>
                <a:ext cx="106648" cy="1066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1CA0FB32-E12A-ED87-A8E8-0E24E9FC8C61}"/>
                  </a:ext>
                </a:extLst>
              </p:cNvPr>
              <p:cNvSpPr/>
              <p:nvPr/>
            </p:nvSpPr>
            <p:spPr>
              <a:xfrm>
                <a:off x="4763262" y="1885950"/>
                <a:ext cx="2665476" cy="2665476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BD012BD-FD6F-786E-A3C9-8DF9E81F647B}"/>
                </a:ext>
              </a:extLst>
            </p:cNvPr>
            <p:cNvSpPr txBox="1"/>
            <p:nvPr/>
          </p:nvSpPr>
          <p:spPr>
            <a:xfrm>
              <a:off x="5343680" y="3569574"/>
              <a:ext cx="1356360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非功能性需求</a:t>
              </a:r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1E85DF3D-FFFD-2730-E3B0-780F634624C1}"/>
                </a:ext>
              </a:extLst>
            </p:cNvPr>
            <p:cNvSpPr/>
            <p:nvPr/>
          </p:nvSpPr>
          <p:spPr>
            <a:xfrm>
              <a:off x="4162580" y="2202736"/>
              <a:ext cx="3718560" cy="3718560"/>
            </a:xfrm>
            <a:prstGeom prst="arc">
              <a:avLst>
                <a:gd name="adj1" fmla="val 16891256"/>
                <a:gd name="adj2" fmla="val 19843767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5BD28826-580D-74F3-CFF9-604422131ACE}"/>
                </a:ext>
              </a:extLst>
            </p:cNvPr>
            <p:cNvSpPr/>
            <p:nvPr/>
          </p:nvSpPr>
          <p:spPr>
            <a:xfrm>
              <a:off x="4128024" y="2190353"/>
              <a:ext cx="3718560" cy="3718560"/>
            </a:xfrm>
            <a:prstGeom prst="arc">
              <a:avLst>
                <a:gd name="adj1" fmla="val 21565462"/>
                <a:gd name="adj2" fmla="val 2522691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5C3B19EC-A8FA-DF4D-183D-F8C96D14C251}"/>
                </a:ext>
              </a:extLst>
            </p:cNvPr>
            <p:cNvSpPr/>
            <p:nvPr/>
          </p:nvSpPr>
          <p:spPr>
            <a:xfrm>
              <a:off x="4162580" y="2202736"/>
              <a:ext cx="3718560" cy="3718560"/>
            </a:xfrm>
            <a:prstGeom prst="arc">
              <a:avLst>
                <a:gd name="adj1" fmla="val 4040494"/>
                <a:gd name="adj2" fmla="val 6637757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28FD9015-D4A8-ECAF-15CB-6A93BF112743}"/>
                </a:ext>
              </a:extLst>
            </p:cNvPr>
            <p:cNvSpPr/>
            <p:nvPr/>
          </p:nvSpPr>
          <p:spPr>
            <a:xfrm>
              <a:off x="4175426" y="2210177"/>
              <a:ext cx="3718560" cy="3718560"/>
            </a:xfrm>
            <a:prstGeom prst="arc">
              <a:avLst>
                <a:gd name="adj1" fmla="val 8298621"/>
                <a:gd name="adj2" fmla="val 10998365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15495E6A-EAEA-90EC-1A8E-E0A844A67A87}"/>
                </a:ext>
              </a:extLst>
            </p:cNvPr>
            <p:cNvSpPr/>
            <p:nvPr/>
          </p:nvSpPr>
          <p:spPr>
            <a:xfrm>
              <a:off x="4162580" y="2202736"/>
              <a:ext cx="3718560" cy="3718560"/>
            </a:xfrm>
            <a:prstGeom prst="arc">
              <a:avLst>
                <a:gd name="adj1" fmla="val 12552947"/>
                <a:gd name="adj2" fmla="val 15323848"/>
              </a:avLst>
            </a:prstGeom>
            <a:ln w="2540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A2C3CFF-5525-2465-2381-0A8443155442}"/>
              </a:ext>
            </a:extLst>
          </p:cNvPr>
          <p:cNvGrpSpPr/>
          <p:nvPr/>
        </p:nvGrpSpPr>
        <p:grpSpPr>
          <a:xfrm>
            <a:off x="2517914" y="1116027"/>
            <a:ext cx="6965970" cy="1343181"/>
            <a:chOff x="2517914" y="1116027"/>
            <a:chExt cx="6965970" cy="134318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1B7D4CA-F325-CA3F-0064-302BD6692F28}"/>
                </a:ext>
              </a:extLst>
            </p:cNvPr>
            <p:cNvSpPr/>
            <p:nvPr/>
          </p:nvSpPr>
          <p:spPr>
            <a:xfrm>
              <a:off x="5676234" y="1837068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rgbClr val="FFFFFF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1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2C11256-7B07-454B-EB28-18523BEAA94D}"/>
                </a:ext>
              </a:extLst>
            </p:cNvPr>
            <p:cNvSpPr txBox="1"/>
            <p:nvPr/>
          </p:nvSpPr>
          <p:spPr>
            <a:xfrm>
              <a:off x="2517914" y="1116027"/>
              <a:ext cx="6965970" cy="2902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系统应具有良好的用户界面设计，简洁明了、易于操作，提供良好的用户体验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0237EF9-B9B0-6DB7-25AE-759BCFE0AA5F}"/>
                </a:ext>
              </a:extLst>
            </p:cNvPr>
            <p:cNvSpPr txBox="1"/>
            <p:nvPr/>
          </p:nvSpPr>
          <p:spPr>
            <a:xfrm>
              <a:off x="5031204" y="1524117"/>
              <a:ext cx="1834898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用户友好性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28D5AB2-D2D3-042D-F1D2-C63903808EEE}"/>
              </a:ext>
            </a:extLst>
          </p:cNvPr>
          <p:cNvGrpSpPr/>
          <p:nvPr/>
        </p:nvGrpSpPr>
        <p:grpSpPr>
          <a:xfrm>
            <a:off x="7493646" y="3205005"/>
            <a:ext cx="4413432" cy="1147385"/>
            <a:chOff x="7493646" y="3205005"/>
            <a:chExt cx="4413432" cy="114738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C41FE45-D43F-B6D6-CF12-1DCDAA1064D1}"/>
                </a:ext>
              </a:extLst>
            </p:cNvPr>
            <p:cNvSpPr/>
            <p:nvPr/>
          </p:nvSpPr>
          <p:spPr>
            <a:xfrm>
              <a:off x="7493646" y="3205005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rgbClr val="FFFFFF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5 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9F3549-90C4-F624-FD43-270A7E96F927}"/>
                </a:ext>
              </a:extLst>
            </p:cNvPr>
            <p:cNvSpPr txBox="1"/>
            <p:nvPr/>
          </p:nvSpPr>
          <p:spPr>
            <a:xfrm>
              <a:off x="8324008" y="3489718"/>
              <a:ext cx="3583070" cy="8626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系统应具备良好的可扩展性，能够方便地进行功能扩展和性能优化，以适应未来的需求变化和用户增长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6E5B57F-A5BE-1B50-EDDB-8B013FE1372A}"/>
                </a:ext>
              </a:extLst>
            </p:cNvPr>
            <p:cNvSpPr txBox="1"/>
            <p:nvPr/>
          </p:nvSpPr>
          <p:spPr>
            <a:xfrm>
              <a:off x="8296201" y="3212719"/>
              <a:ext cx="15473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可扩展性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42AAA07-AC58-5158-CE4C-3A0A014A2489}"/>
              </a:ext>
            </a:extLst>
          </p:cNvPr>
          <p:cNvGrpSpPr/>
          <p:nvPr/>
        </p:nvGrpSpPr>
        <p:grpSpPr>
          <a:xfrm>
            <a:off x="6765236" y="5334568"/>
            <a:ext cx="5241234" cy="1333887"/>
            <a:chOff x="6765236" y="5334568"/>
            <a:chExt cx="5241234" cy="133388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E173023-E8BC-40A8-985E-24647295B693}"/>
                </a:ext>
              </a:extLst>
            </p:cNvPr>
            <p:cNvSpPr/>
            <p:nvPr/>
          </p:nvSpPr>
          <p:spPr>
            <a:xfrm>
              <a:off x="6846307" y="5334568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4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245B4C-B4DB-26F2-945F-1585F0770CA8}"/>
                </a:ext>
              </a:extLst>
            </p:cNvPr>
            <p:cNvSpPr txBox="1"/>
            <p:nvPr/>
          </p:nvSpPr>
          <p:spPr>
            <a:xfrm>
              <a:off x="6765236" y="6101248"/>
              <a:ext cx="5241234" cy="5672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系统应采取必要的安全措施，保护用户的个人信息和支付信息的安全，防止未经授权的访问和数据泄露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EBEB2F3-9FE1-AC67-F87A-B2643E1F662A}"/>
                </a:ext>
              </a:extLst>
            </p:cNvPr>
            <p:cNvSpPr txBox="1"/>
            <p:nvPr/>
          </p:nvSpPr>
          <p:spPr>
            <a:xfrm>
              <a:off x="7550338" y="5824249"/>
              <a:ext cx="15473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安全性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EA7C1DF-339A-2A8D-BEB7-A1AA98686DC8}"/>
              </a:ext>
            </a:extLst>
          </p:cNvPr>
          <p:cNvGrpSpPr/>
          <p:nvPr/>
        </p:nvGrpSpPr>
        <p:grpSpPr>
          <a:xfrm>
            <a:off x="622852" y="5311024"/>
            <a:ext cx="5174974" cy="1382007"/>
            <a:chOff x="622852" y="5311024"/>
            <a:chExt cx="5174974" cy="138200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81E778A-90B9-FA0D-0C89-8FAE9DA4BC1A}"/>
                </a:ext>
              </a:extLst>
            </p:cNvPr>
            <p:cNvSpPr/>
            <p:nvPr/>
          </p:nvSpPr>
          <p:spPr>
            <a:xfrm>
              <a:off x="4627889" y="5311024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rgbClr val="FFFFFF"/>
                  </a:solidFill>
                </a:rPr>
                <a:t> 3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A931618-B66E-5AC4-BD4E-7111E57EC9B1}"/>
                </a:ext>
              </a:extLst>
            </p:cNvPr>
            <p:cNvSpPr txBox="1"/>
            <p:nvPr/>
          </p:nvSpPr>
          <p:spPr>
            <a:xfrm>
              <a:off x="622852" y="6125824"/>
              <a:ext cx="5174974" cy="5672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系统应具备良好的性能，能够快速响应用户的操作请求，保证系统的稳定性和高效性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82BC95E-8B17-02A0-0286-B53942264AB3}"/>
                </a:ext>
              </a:extLst>
            </p:cNvPr>
            <p:cNvSpPr txBox="1"/>
            <p:nvPr/>
          </p:nvSpPr>
          <p:spPr>
            <a:xfrm>
              <a:off x="2984711" y="5824249"/>
              <a:ext cx="154734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性能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0D93244-C77C-5CB8-DE69-3ECC244DFB06}"/>
              </a:ext>
            </a:extLst>
          </p:cNvPr>
          <p:cNvGrpSpPr/>
          <p:nvPr/>
        </p:nvGrpSpPr>
        <p:grpSpPr>
          <a:xfrm>
            <a:off x="284922" y="3205005"/>
            <a:ext cx="4224452" cy="1147385"/>
            <a:chOff x="284922" y="3205005"/>
            <a:chExt cx="4224452" cy="114738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8518A1-D70D-08EA-A252-8E8775A24A5A}"/>
                </a:ext>
              </a:extLst>
            </p:cNvPr>
            <p:cNvSpPr/>
            <p:nvPr/>
          </p:nvSpPr>
          <p:spPr>
            <a:xfrm>
              <a:off x="3887234" y="3205005"/>
              <a:ext cx="622140" cy="622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zh-CN" sz="1600" dirty="0">
                  <a:solidFill>
                    <a:srgbClr val="FFFFFF"/>
                  </a:solidFill>
                  <a:ea typeface="+mj-ea"/>
                </a:rPr>
                <a:t>2</a:t>
              </a:r>
              <a:endParaRPr lang="zh-CN" altLang="en-US" sz="1600" dirty="0">
                <a:solidFill>
                  <a:srgbClr val="FFFFFF"/>
                </a:solidFill>
                <a:ea typeface="+mj-ea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FF4C752E-5CC5-3B2F-E593-4B5BBF715207}"/>
                </a:ext>
              </a:extLst>
            </p:cNvPr>
            <p:cNvSpPr txBox="1"/>
            <p:nvPr/>
          </p:nvSpPr>
          <p:spPr>
            <a:xfrm>
              <a:off x="284922" y="3489718"/>
              <a:ext cx="3368326" cy="8626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系统应具备高可靠性，能够处理大量的用户请求，并保证数据的安全性和完整性</a:t>
              </a:r>
              <a:endParaRPr lang="zh-CN" altLang="en-US" sz="1600" b="0" dirty="0"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562F326-0B5A-4764-A395-832265305B26}"/>
                </a:ext>
              </a:extLst>
            </p:cNvPr>
            <p:cNvSpPr txBox="1"/>
            <p:nvPr/>
          </p:nvSpPr>
          <p:spPr>
            <a:xfrm>
              <a:off x="1922191" y="3217430"/>
              <a:ext cx="1925024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zh-CN" altLang="en-US" sz="2000" dirty="0">
                  <a:gradFill>
                    <a:gsLst>
                      <a:gs pos="50000">
                        <a:schemeClr val="accent1">
                          <a:lumMod val="40000"/>
                          <a:lumOff val="60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0" scaled="0"/>
                  </a:gradFill>
                  <a:latin typeface="+mj-ea"/>
                  <a:ea typeface="+mj-ea"/>
                </a:rPr>
                <a:t>可靠性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75772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椭圆 80">
            <a:extLst>
              <a:ext uri="{FF2B5EF4-FFF2-40B4-BE49-F238E27FC236}">
                <a16:creationId xmlns:a16="http://schemas.microsoft.com/office/drawing/2014/main" id="{7F75019C-2ED1-AD8F-4F06-A47ACD6169C2}"/>
              </a:ext>
            </a:extLst>
          </p:cNvPr>
          <p:cNvSpPr/>
          <p:nvPr/>
        </p:nvSpPr>
        <p:spPr>
          <a:xfrm>
            <a:off x="1984376" y="5122131"/>
            <a:ext cx="2608161" cy="734323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C5FD58C-7F2D-538C-1ACB-E75614C3EF1B}"/>
              </a:ext>
            </a:extLst>
          </p:cNvPr>
          <p:cNvSpPr/>
          <p:nvPr/>
        </p:nvSpPr>
        <p:spPr>
          <a:xfrm>
            <a:off x="3956801" y="4971414"/>
            <a:ext cx="3473702" cy="374596"/>
          </a:xfrm>
          <a:custGeom>
            <a:avLst/>
            <a:gdLst>
              <a:gd name="connsiteX0" fmla="*/ 3272452 w 3473702"/>
              <a:gd name="connsiteY0" fmla="*/ 21519 h 374596"/>
              <a:gd name="connsiteX1" fmla="*/ 3113276 w 3473702"/>
              <a:gd name="connsiteY1" fmla="*/ 180695 h 374596"/>
              <a:gd name="connsiteX2" fmla="*/ 3272452 w 3473702"/>
              <a:gd name="connsiteY2" fmla="*/ 339871 h 374596"/>
              <a:gd name="connsiteX3" fmla="*/ 3431628 w 3473702"/>
              <a:gd name="connsiteY3" fmla="*/ 180695 h 374596"/>
              <a:gd name="connsiteX4" fmla="*/ 3272452 w 3473702"/>
              <a:gd name="connsiteY4" fmla="*/ 21519 h 374596"/>
              <a:gd name="connsiteX5" fmla="*/ 187298 w 3473702"/>
              <a:gd name="connsiteY5" fmla="*/ 0 h 374596"/>
              <a:gd name="connsiteX6" fmla="*/ 851793 w 3473702"/>
              <a:gd name="connsiteY6" fmla="*/ 0 h 374596"/>
              <a:gd name="connsiteX7" fmla="*/ 1172000 w 3473702"/>
              <a:gd name="connsiteY7" fmla="*/ 0 h 374596"/>
              <a:gd name="connsiteX8" fmla="*/ 1637207 w 3473702"/>
              <a:gd name="connsiteY8" fmla="*/ 0 h 374596"/>
              <a:gd name="connsiteX9" fmla="*/ 1836495 w 3473702"/>
              <a:gd name="connsiteY9" fmla="*/ 0 h 374596"/>
              <a:gd name="connsiteX10" fmla="*/ 2301702 w 3473702"/>
              <a:gd name="connsiteY10" fmla="*/ 0 h 374596"/>
              <a:gd name="connsiteX11" fmla="*/ 2621909 w 3473702"/>
              <a:gd name="connsiteY11" fmla="*/ 0 h 374596"/>
              <a:gd name="connsiteX12" fmla="*/ 3286404 w 3473702"/>
              <a:gd name="connsiteY12" fmla="*/ 0 h 374596"/>
              <a:gd name="connsiteX13" fmla="*/ 3473702 w 3473702"/>
              <a:gd name="connsiteY13" fmla="*/ 187298 h 374596"/>
              <a:gd name="connsiteX14" fmla="*/ 3286404 w 3473702"/>
              <a:gd name="connsiteY14" fmla="*/ 374596 h 374596"/>
              <a:gd name="connsiteX15" fmla="*/ 2621909 w 3473702"/>
              <a:gd name="connsiteY15" fmla="*/ 374596 h 374596"/>
              <a:gd name="connsiteX16" fmla="*/ 2301702 w 3473702"/>
              <a:gd name="connsiteY16" fmla="*/ 374596 h 374596"/>
              <a:gd name="connsiteX17" fmla="*/ 1836495 w 3473702"/>
              <a:gd name="connsiteY17" fmla="*/ 374596 h 374596"/>
              <a:gd name="connsiteX18" fmla="*/ 1637207 w 3473702"/>
              <a:gd name="connsiteY18" fmla="*/ 374596 h 374596"/>
              <a:gd name="connsiteX19" fmla="*/ 1172000 w 3473702"/>
              <a:gd name="connsiteY19" fmla="*/ 374596 h 374596"/>
              <a:gd name="connsiteX20" fmla="*/ 851793 w 3473702"/>
              <a:gd name="connsiteY20" fmla="*/ 374596 h 374596"/>
              <a:gd name="connsiteX21" fmla="*/ 187298 w 3473702"/>
              <a:gd name="connsiteY21" fmla="*/ 374596 h 374596"/>
              <a:gd name="connsiteX22" fmla="*/ 0 w 3473702"/>
              <a:gd name="connsiteY22" fmla="*/ 187298 h 374596"/>
              <a:gd name="connsiteX23" fmla="*/ 187298 w 3473702"/>
              <a:gd name="connsiteY23" fmla="*/ 0 h 37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473702" h="374596">
                <a:moveTo>
                  <a:pt x="3272452" y="21519"/>
                </a:moveTo>
                <a:cubicBezTo>
                  <a:pt x="3184542" y="21519"/>
                  <a:pt x="3113276" y="92785"/>
                  <a:pt x="3113276" y="180695"/>
                </a:cubicBezTo>
                <a:cubicBezTo>
                  <a:pt x="3113276" y="268605"/>
                  <a:pt x="3184542" y="339871"/>
                  <a:pt x="3272452" y="339871"/>
                </a:cubicBezTo>
                <a:cubicBezTo>
                  <a:pt x="3360362" y="339871"/>
                  <a:pt x="3431628" y="268605"/>
                  <a:pt x="3431628" y="180695"/>
                </a:cubicBezTo>
                <a:cubicBezTo>
                  <a:pt x="3431628" y="92785"/>
                  <a:pt x="3360362" y="21519"/>
                  <a:pt x="3272452" y="21519"/>
                </a:cubicBezTo>
                <a:close/>
                <a:moveTo>
                  <a:pt x="187298" y="0"/>
                </a:moveTo>
                <a:lnTo>
                  <a:pt x="851793" y="0"/>
                </a:lnTo>
                <a:lnTo>
                  <a:pt x="1172000" y="0"/>
                </a:lnTo>
                <a:lnTo>
                  <a:pt x="1637207" y="0"/>
                </a:lnTo>
                <a:lnTo>
                  <a:pt x="1836495" y="0"/>
                </a:lnTo>
                <a:lnTo>
                  <a:pt x="2301702" y="0"/>
                </a:lnTo>
                <a:lnTo>
                  <a:pt x="2621909" y="0"/>
                </a:lnTo>
                <a:lnTo>
                  <a:pt x="3286404" y="0"/>
                </a:lnTo>
                <a:cubicBezTo>
                  <a:pt x="3389846" y="0"/>
                  <a:pt x="3473702" y="83856"/>
                  <a:pt x="3473702" y="187298"/>
                </a:cubicBezTo>
                <a:cubicBezTo>
                  <a:pt x="3473702" y="290740"/>
                  <a:pt x="3389846" y="374596"/>
                  <a:pt x="3286404" y="374596"/>
                </a:cubicBezTo>
                <a:lnTo>
                  <a:pt x="2621909" y="374596"/>
                </a:lnTo>
                <a:lnTo>
                  <a:pt x="2301702" y="374596"/>
                </a:lnTo>
                <a:lnTo>
                  <a:pt x="1836495" y="374596"/>
                </a:lnTo>
                <a:lnTo>
                  <a:pt x="1637207" y="374596"/>
                </a:lnTo>
                <a:lnTo>
                  <a:pt x="1172000" y="374596"/>
                </a:lnTo>
                <a:lnTo>
                  <a:pt x="851793" y="374596"/>
                </a:lnTo>
                <a:lnTo>
                  <a:pt x="187298" y="374596"/>
                </a:lnTo>
                <a:cubicBezTo>
                  <a:pt x="83856" y="374596"/>
                  <a:pt x="0" y="290740"/>
                  <a:pt x="0" y="187298"/>
                </a:cubicBezTo>
                <a:cubicBezTo>
                  <a:pt x="0" y="83856"/>
                  <a:pt x="83856" y="0"/>
                  <a:pt x="187298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436531C-83F1-5738-AA23-3C9ED5B7C19C}"/>
              </a:ext>
            </a:extLst>
          </p:cNvPr>
          <p:cNvSpPr/>
          <p:nvPr/>
        </p:nvSpPr>
        <p:spPr>
          <a:xfrm>
            <a:off x="1984376" y="4867398"/>
            <a:ext cx="2608161" cy="681871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8DB6CA-75F3-E75C-18AA-3542EBF4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416" y="150766"/>
            <a:ext cx="10515600" cy="850611"/>
          </a:xfrm>
        </p:spPr>
        <p:txBody>
          <a:bodyPr/>
          <a:lstStyle/>
          <a:p>
            <a:r>
              <a:rPr lang="zh-CN" altLang="en-US" dirty="0"/>
              <a:t>系统功能模块划分</a:t>
            </a: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99680376-2BE9-A773-EC5D-1FFCA273598B}"/>
              </a:ext>
            </a:extLst>
          </p:cNvPr>
          <p:cNvSpPr/>
          <p:nvPr/>
        </p:nvSpPr>
        <p:spPr>
          <a:xfrm>
            <a:off x="1984376" y="4514759"/>
            <a:ext cx="2608161" cy="7343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9" name="Object 1016">
            <a:extLst>
              <a:ext uri="{FF2B5EF4-FFF2-40B4-BE49-F238E27FC236}">
                <a16:creationId xmlns:a16="http://schemas.microsoft.com/office/drawing/2014/main" id="{51535607-7F32-BE6F-4AEE-240F63B8AAF9}"/>
              </a:ext>
            </a:extLst>
          </p:cNvPr>
          <p:cNvSpPr txBox="1"/>
          <p:nvPr/>
        </p:nvSpPr>
        <p:spPr>
          <a:xfrm>
            <a:off x="7430503" y="4968652"/>
            <a:ext cx="3749369" cy="25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bg1"/>
                </a:solidFill>
                <a:effectLst/>
                <a:latin typeface="+mn-ea"/>
              </a:rPr>
              <a:t>用户注册登录登出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1" name="Object 1018">
            <a:extLst>
              <a:ext uri="{FF2B5EF4-FFF2-40B4-BE49-F238E27FC236}">
                <a16:creationId xmlns:a16="http://schemas.microsoft.com/office/drawing/2014/main" id="{9D508C57-D511-6250-661D-8CA09C58489F}"/>
              </a:ext>
            </a:extLst>
          </p:cNvPr>
          <p:cNvSpPr txBox="1"/>
          <p:nvPr/>
        </p:nvSpPr>
        <p:spPr>
          <a:xfrm>
            <a:off x="6983299" y="5040058"/>
            <a:ext cx="496632" cy="3365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  <a:cs typeface="+mn-cs"/>
              </a:rPr>
              <a:t>01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j-ea"/>
              <a:cs typeface="+mn-cs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357049CD-0256-8D14-B7F4-A82CC57A55A1}"/>
              </a:ext>
            </a:extLst>
          </p:cNvPr>
          <p:cNvSpPr/>
          <p:nvPr/>
        </p:nvSpPr>
        <p:spPr>
          <a:xfrm>
            <a:off x="2718044" y="4709896"/>
            <a:ext cx="1085074" cy="316073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2" name="Object 1027">
            <a:extLst>
              <a:ext uri="{FF2B5EF4-FFF2-40B4-BE49-F238E27FC236}">
                <a16:creationId xmlns:a16="http://schemas.microsoft.com/office/drawing/2014/main" id="{DCF7C34A-E393-0442-AA9A-11FA160CE7B3}"/>
              </a:ext>
            </a:extLst>
          </p:cNvPr>
          <p:cNvSpPr txBox="1"/>
          <p:nvPr/>
        </p:nvSpPr>
        <p:spPr>
          <a:xfrm>
            <a:off x="6219547" y="3213622"/>
            <a:ext cx="3924081" cy="25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bg1"/>
                </a:solidFill>
                <a:effectLst/>
                <a:latin typeface="+mn-ea"/>
              </a:rPr>
              <a:t>查看机票航班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51E680D-FD1B-3152-D6F5-03A414CC6C3D}"/>
              </a:ext>
            </a:extLst>
          </p:cNvPr>
          <p:cNvGrpSpPr/>
          <p:nvPr/>
        </p:nvGrpSpPr>
        <p:grpSpPr>
          <a:xfrm>
            <a:off x="2119439" y="3720597"/>
            <a:ext cx="4521141" cy="1061082"/>
            <a:chOff x="1625169" y="3732953"/>
            <a:chExt cx="4521141" cy="1061082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69C211C-D8C1-66B9-7209-197EF74977F8}"/>
                </a:ext>
              </a:extLst>
            </p:cNvPr>
            <p:cNvSpPr/>
            <p:nvPr/>
          </p:nvSpPr>
          <p:spPr>
            <a:xfrm>
              <a:off x="3657310" y="4053061"/>
              <a:ext cx="2489000" cy="374596"/>
            </a:xfrm>
            <a:custGeom>
              <a:avLst/>
              <a:gdLst>
                <a:gd name="connsiteX0" fmla="*/ 2287750 w 2489000"/>
                <a:gd name="connsiteY0" fmla="*/ 21519 h 374596"/>
                <a:gd name="connsiteX1" fmla="*/ 2128574 w 2489000"/>
                <a:gd name="connsiteY1" fmla="*/ 180695 h 374596"/>
                <a:gd name="connsiteX2" fmla="*/ 2287750 w 2489000"/>
                <a:gd name="connsiteY2" fmla="*/ 339871 h 374596"/>
                <a:gd name="connsiteX3" fmla="*/ 2446926 w 2489000"/>
                <a:gd name="connsiteY3" fmla="*/ 180695 h 374596"/>
                <a:gd name="connsiteX4" fmla="*/ 2287750 w 2489000"/>
                <a:gd name="connsiteY4" fmla="*/ 21519 h 374596"/>
                <a:gd name="connsiteX5" fmla="*/ 187298 w 2489000"/>
                <a:gd name="connsiteY5" fmla="*/ 0 h 374596"/>
                <a:gd name="connsiteX6" fmla="*/ 851793 w 2489000"/>
                <a:gd name="connsiteY6" fmla="*/ 0 h 374596"/>
                <a:gd name="connsiteX7" fmla="*/ 1637207 w 2489000"/>
                <a:gd name="connsiteY7" fmla="*/ 0 h 374596"/>
                <a:gd name="connsiteX8" fmla="*/ 2301702 w 2489000"/>
                <a:gd name="connsiteY8" fmla="*/ 0 h 374596"/>
                <a:gd name="connsiteX9" fmla="*/ 2489000 w 2489000"/>
                <a:gd name="connsiteY9" fmla="*/ 187298 h 374596"/>
                <a:gd name="connsiteX10" fmla="*/ 2301702 w 2489000"/>
                <a:gd name="connsiteY10" fmla="*/ 374596 h 374596"/>
                <a:gd name="connsiteX11" fmla="*/ 1637207 w 2489000"/>
                <a:gd name="connsiteY11" fmla="*/ 374596 h 374596"/>
                <a:gd name="connsiteX12" fmla="*/ 851793 w 2489000"/>
                <a:gd name="connsiteY12" fmla="*/ 374596 h 374596"/>
                <a:gd name="connsiteX13" fmla="*/ 187298 w 2489000"/>
                <a:gd name="connsiteY13" fmla="*/ 374596 h 374596"/>
                <a:gd name="connsiteX14" fmla="*/ 0 w 2489000"/>
                <a:gd name="connsiteY14" fmla="*/ 187298 h 374596"/>
                <a:gd name="connsiteX15" fmla="*/ 187298 w 2489000"/>
                <a:gd name="connsiteY15" fmla="*/ 0 h 37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9000" h="374596">
                  <a:moveTo>
                    <a:pt x="2287750" y="21519"/>
                  </a:moveTo>
                  <a:cubicBezTo>
                    <a:pt x="2199840" y="21519"/>
                    <a:pt x="2128574" y="92785"/>
                    <a:pt x="2128574" y="180695"/>
                  </a:cubicBezTo>
                  <a:cubicBezTo>
                    <a:pt x="2128574" y="268605"/>
                    <a:pt x="2199840" y="339871"/>
                    <a:pt x="2287750" y="339871"/>
                  </a:cubicBezTo>
                  <a:cubicBezTo>
                    <a:pt x="2375660" y="339871"/>
                    <a:pt x="2446926" y="268605"/>
                    <a:pt x="2446926" y="180695"/>
                  </a:cubicBezTo>
                  <a:cubicBezTo>
                    <a:pt x="2446926" y="92785"/>
                    <a:pt x="2375660" y="21519"/>
                    <a:pt x="2287750" y="21519"/>
                  </a:cubicBezTo>
                  <a:close/>
                  <a:moveTo>
                    <a:pt x="187298" y="0"/>
                  </a:moveTo>
                  <a:lnTo>
                    <a:pt x="851793" y="0"/>
                  </a:lnTo>
                  <a:lnTo>
                    <a:pt x="1637207" y="0"/>
                  </a:lnTo>
                  <a:lnTo>
                    <a:pt x="2301702" y="0"/>
                  </a:lnTo>
                  <a:cubicBezTo>
                    <a:pt x="2405144" y="0"/>
                    <a:pt x="2489000" y="83856"/>
                    <a:pt x="2489000" y="187298"/>
                  </a:cubicBezTo>
                  <a:cubicBezTo>
                    <a:pt x="2489000" y="290740"/>
                    <a:pt x="2405144" y="374596"/>
                    <a:pt x="2301702" y="374596"/>
                  </a:cubicBezTo>
                  <a:lnTo>
                    <a:pt x="1637207" y="374596"/>
                  </a:lnTo>
                  <a:lnTo>
                    <a:pt x="851793" y="374596"/>
                  </a:lnTo>
                  <a:lnTo>
                    <a:pt x="187298" y="374596"/>
                  </a:lnTo>
                  <a:cubicBezTo>
                    <a:pt x="83856" y="374596"/>
                    <a:pt x="0" y="290740"/>
                    <a:pt x="0" y="187298"/>
                  </a:cubicBezTo>
                  <a:cubicBezTo>
                    <a:pt x="0" y="83856"/>
                    <a:pt x="83856" y="0"/>
                    <a:pt x="187298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" name="Object 1029">
              <a:extLst>
                <a:ext uri="{FF2B5EF4-FFF2-40B4-BE49-F238E27FC236}">
                  <a16:creationId xmlns:a16="http://schemas.microsoft.com/office/drawing/2014/main" id="{7E3DA0C2-FC7E-14E4-2448-4BD9A4DDF012}"/>
                </a:ext>
              </a:extLst>
            </p:cNvPr>
            <p:cNvSpPr txBox="1"/>
            <p:nvPr/>
          </p:nvSpPr>
          <p:spPr>
            <a:xfrm>
              <a:off x="5725277" y="4103323"/>
              <a:ext cx="419310" cy="178144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83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j-ea"/>
                  <a:cs typeface="+mn-cs"/>
                </a:rPr>
                <a:t>02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039D0AA3-7209-F351-B74C-14B250AD77DF}"/>
                </a:ext>
              </a:extLst>
            </p:cNvPr>
            <p:cNvSpPr/>
            <p:nvPr/>
          </p:nvSpPr>
          <p:spPr>
            <a:xfrm>
              <a:off x="1625169" y="4213294"/>
              <a:ext cx="2338035" cy="58074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A4D46F8-D249-F87B-029A-A817E9C3D7DE}"/>
                </a:ext>
              </a:extLst>
            </p:cNvPr>
            <p:cNvSpPr/>
            <p:nvPr/>
          </p:nvSpPr>
          <p:spPr>
            <a:xfrm>
              <a:off x="1625169" y="4011838"/>
              <a:ext cx="2338035" cy="53925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8CBBB3E-2D94-E610-0E0B-96C9CD5A7123}"/>
                </a:ext>
              </a:extLst>
            </p:cNvPr>
            <p:cNvSpPr/>
            <p:nvPr/>
          </p:nvSpPr>
          <p:spPr>
            <a:xfrm>
              <a:off x="1625169" y="3732953"/>
              <a:ext cx="2338035" cy="5807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0F1A59DA-1B11-0B97-4122-ABB00CF11093}"/>
                </a:ext>
              </a:extLst>
            </p:cNvPr>
            <p:cNvSpPr/>
            <p:nvPr/>
          </p:nvSpPr>
          <p:spPr>
            <a:xfrm>
              <a:off x="2282851" y="3887277"/>
              <a:ext cx="972694" cy="249967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4C694A-C867-1AD9-76A3-1A3B265A37D3}"/>
              </a:ext>
            </a:extLst>
          </p:cNvPr>
          <p:cNvGrpSpPr/>
          <p:nvPr/>
        </p:nvGrpSpPr>
        <p:grpSpPr>
          <a:xfrm>
            <a:off x="2346161" y="2933535"/>
            <a:ext cx="8346185" cy="1331432"/>
            <a:chOff x="2346161" y="2933535"/>
            <a:chExt cx="8346185" cy="1331432"/>
          </a:xfrm>
        </p:grpSpPr>
        <p:sp>
          <p:nvSpPr>
            <p:cNvPr id="75" name="Object 1038">
              <a:extLst>
                <a:ext uri="{FF2B5EF4-FFF2-40B4-BE49-F238E27FC236}">
                  <a16:creationId xmlns:a16="http://schemas.microsoft.com/office/drawing/2014/main" id="{61F96BAA-359B-FCFC-DFD7-8456C97F3123}"/>
                </a:ext>
              </a:extLst>
            </p:cNvPr>
            <p:cNvSpPr txBox="1"/>
            <p:nvPr/>
          </p:nvSpPr>
          <p:spPr>
            <a:xfrm>
              <a:off x="6768265" y="4010967"/>
              <a:ext cx="3924081" cy="2540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0" dirty="0">
                  <a:solidFill>
                    <a:schemeClr val="bg1"/>
                  </a:solidFill>
                  <a:effectLst/>
                  <a:latin typeface="+mn-ea"/>
                </a:rPr>
                <a:t>预约机票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1E9E9A09-BE9D-7BF9-CC9A-EF611B38D56C}"/>
                </a:ext>
              </a:extLst>
            </p:cNvPr>
            <p:cNvSpPr/>
            <p:nvPr/>
          </p:nvSpPr>
          <p:spPr>
            <a:xfrm>
              <a:off x="3680283" y="3229346"/>
              <a:ext cx="2489000" cy="374596"/>
            </a:xfrm>
            <a:custGeom>
              <a:avLst/>
              <a:gdLst>
                <a:gd name="connsiteX0" fmla="*/ 2287750 w 2489000"/>
                <a:gd name="connsiteY0" fmla="*/ 21519 h 374596"/>
                <a:gd name="connsiteX1" fmla="*/ 2128574 w 2489000"/>
                <a:gd name="connsiteY1" fmla="*/ 180695 h 374596"/>
                <a:gd name="connsiteX2" fmla="*/ 2287750 w 2489000"/>
                <a:gd name="connsiteY2" fmla="*/ 339871 h 374596"/>
                <a:gd name="connsiteX3" fmla="*/ 2446926 w 2489000"/>
                <a:gd name="connsiteY3" fmla="*/ 180695 h 374596"/>
                <a:gd name="connsiteX4" fmla="*/ 2287750 w 2489000"/>
                <a:gd name="connsiteY4" fmla="*/ 21519 h 374596"/>
                <a:gd name="connsiteX5" fmla="*/ 187298 w 2489000"/>
                <a:gd name="connsiteY5" fmla="*/ 0 h 374596"/>
                <a:gd name="connsiteX6" fmla="*/ 851793 w 2489000"/>
                <a:gd name="connsiteY6" fmla="*/ 0 h 374596"/>
                <a:gd name="connsiteX7" fmla="*/ 1637207 w 2489000"/>
                <a:gd name="connsiteY7" fmla="*/ 0 h 374596"/>
                <a:gd name="connsiteX8" fmla="*/ 2301702 w 2489000"/>
                <a:gd name="connsiteY8" fmla="*/ 0 h 374596"/>
                <a:gd name="connsiteX9" fmla="*/ 2489000 w 2489000"/>
                <a:gd name="connsiteY9" fmla="*/ 187298 h 374596"/>
                <a:gd name="connsiteX10" fmla="*/ 2301702 w 2489000"/>
                <a:gd name="connsiteY10" fmla="*/ 374596 h 374596"/>
                <a:gd name="connsiteX11" fmla="*/ 1637207 w 2489000"/>
                <a:gd name="connsiteY11" fmla="*/ 374596 h 374596"/>
                <a:gd name="connsiteX12" fmla="*/ 851793 w 2489000"/>
                <a:gd name="connsiteY12" fmla="*/ 374596 h 374596"/>
                <a:gd name="connsiteX13" fmla="*/ 187298 w 2489000"/>
                <a:gd name="connsiteY13" fmla="*/ 374596 h 374596"/>
                <a:gd name="connsiteX14" fmla="*/ 0 w 2489000"/>
                <a:gd name="connsiteY14" fmla="*/ 187298 h 374596"/>
                <a:gd name="connsiteX15" fmla="*/ 187298 w 2489000"/>
                <a:gd name="connsiteY15" fmla="*/ 0 h 37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9000" h="374596">
                  <a:moveTo>
                    <a:pt x="2287750" y="21519"/>
                  </a:moveTo>
                  <a:cubicBezTo>
                    <a:pt x="2199840" y="21519"/>
                    <a:pt x="2128574" y="92785"/>
                    <a:pt x="2128574" y="180695"/>
                  </a:cubicBezTo>
                  <a:cubicBezTo>
                    <a:pt x="2128574" y="268605"/>
                    <a:pt x="2199840" y="339871"/>
                    <a:pt x="2287750" y="339871"/>
                  </a:cubicBezTo>
                  <a:cubicBezTo>
                    <a:pt x="2375660" y="339871"/>
                    <a:pt x="2446926" y="268605"/>
                    <a:pt x="2446926" y="180695"/>
                  </a:cubicBezTo>
                  <a:cubicBezTo>
                    <a:pt x="2446926" y="92785"/>
                    <a:pt x="2375660" y="21519"/>
                    <a:pt x="2287750" y="21519"/>
                  </a:cubicBezTo>
                  <a:close/>
                  <a:moveTo>
                    <a:pt x="187298" y="0"/>
                  </a:moveTo>
                  <a:lnTo>
                    <a:pt x="851793" y="0"/>
                  </a:lnTo>
                  <a:lnTo>
                    <a:pt x="1637207" y="0"/>
                  </a:lnTo>
                  <a:lnTo>
                    <a:pt x="2301702" y="0"/>
                  </a:lnTo>
                  <a:cubicBezTo>
                    <a:pt x="2405144" y="0"/>
                    <a:pt x="2489000" y="83856"/>
                    <a:pt x="2489000" y="187298"/>
                  </a:cubicBezTo>
                  <a:cubicBezTo>
                    <a:pt x="2489000" y="290740"/>
                    <a:pt x="2405144" y="374596"/>
                    <a:pt x="2301702" y="374596"/>
                  </a:cubicBezTo>
                  <a:lnTo>
                    <a:pt x="1637207" y="374596"/>
                  </a:lnTo>
                  <a:lnTo>
                    <a:pt x="851793" y="374596"/>
                  </a:lnTo>
                  <a:lnTo>
                    <a:pt x="187298" y="374596"/>
                  </a:lnTo>
                  <a:cubicBezTo>
                    <a:pt x="83856" y="374596"/>
                    <a:pt x="0" y="290740"/>
                    <a:pt x="0" y="187298"/>
                  </a:cubicBezTo>
                  <a:cubicBezTo>
                    <a:pt x="0" y="83856"/>
                    <a:pt x="83856" y="0"/>
                    <a:pt x="187298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" name="Object 1040">
              <a:extLst>
                <a:ext uri="{FF2B5EF4-FFF2-40B4-BE49-F238E27FC236}">
                  <a16:creationId xmlns:a16="http://schemas.microsoft.com/office/drawing/2014/main" id="{0EA3879C-390C-9E2F-0A11-00636345ED03}"/>
                </a:ext>
              </a:extLst>
            </p:cNvPr>
            <p:cNvSpPr txBox="1"/>
            <p:nvPr/>
          </p:nvSpPr>
          <p:spPr>
            <a:xfrm>
              <a:off x="5757167" y="3288688"/>
              <a:ext cx="413486" cy="1935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83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j-ea"/>
                  <a:cs typeface="+mn-cs"/>
                </a:rPr>
                <a:t>03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6890CC31-B466-C47C-6B3F-B0E505C9CD3C}"/>
                </a:ext>
              </a:extLst>
            </p:cNvPr>
            <p:cNvSpPr/>
            <p:nvPr/>
          </p:nvSpPr>
          <p:spPr>
            <a:xfrm>
              <a:off x="2346161" y="3355495"/>
              <a:ext cx="1884591" cy="510157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2C8A7C75-F52A-A4D9-F93F-ACCB34A17B45}"/>
                </a:ext>
              </a:extLst>
            </p:cNvPr>
            <p:cNvSpPr/>
            <p:nvPr/>
          </p:nvSpPr>
          <p:spPr>
            <a:xfrm>
              <a:off x="2346161" y="3178524"/>
              <a:ext cx="1884591" cy="473717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507581E-7B3A-360C-247C-84A8CF27C3D5}"/>
                </a:ext>
              </a:extLst>
            </p:cNvPr>
            <p:cNvSpPr/>
            <p:nvPr/>
          </p:nvSpPr>
          <p:spPr>
            <a:xfrm>
              <a:off x="2346161" y="2933535"/>
              <a:ext cx="1884591" cy="5101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4E3F1154-BD75-DDB2-1A0D-AEEA6018E153}"/>
                </a:ext>
              </a:extLst>
            </p:cNvPr>
            <p:cNvSpPr/>
            <p:nvPr/>
          </p:nvSpPr>
          <p:spPr>
            <a:xfrm>
              <a:off x="2876291" y="3069102"/>
              <a:ext cx="784047" cy="219586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78" name="Object 1049">
            <a:extLst>
              <a:ext uri="{FF2B5EF4-FFF2-40B4-BE49-F238E27FC236}">
                <a16:creationId xmlns:a16="http://schemas.microsoft.com/office/drawing/2014/main" id="{C0545C46-B556-14C0-326A-0D962F3CEEE9}"/>
              </a:ext>
            </a:extLst>
          </p:cNvPr>
          <p:cNvSpPr txBox="1"/>
          <p:nvPr/>
        </p:nvSpPr>
        <p:spPr>
          <a:xfrm>
            <a:off x="5660145" y="2400365"/>
            <a:ext cx="3924081" cy="2540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bg1"/>
                </a:solidFill>
                <a:effectLst/>
                <a:latin typeface="+mn-ea"/>
              </a:rPr>
              <a:t>退票</a:t>
            </a:r>
            <a:endParaRPr lang="zh-CN" altLang="en-US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3528D49-53ED-640E-A810-CB46DEC3423C}"/>
              </a:ext>
            </a:extLst>
          </p:cNvPr>
          <p:cNvGrpSpPr/>
          <p:nvPr/>
        </p:nvGrpSpPr>
        <p:grpSpPr>
          <a:xfrm>
            <a:off x="2546771" y="2132945"/>
            <a:ext cx="3124992" cy="893817"/>
            <a:chOff x="2052501" y="2145301"/>
            <a:chExt cx="3124992" cy="893817"/>
          </a:xfrm>
        </p:grpSpPr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585DB0D-33BC-2207-EDD8-EA3BE7636A5E}"/>
                </a:ext>
              </a:extLst>
            </p:cNvPr>
            <p:cNvSpPr/>
            <p:nvPr/>
          </p:nvSpPr>
          <p:spPr>
            <a:xfrm>
              <a:off x="3341370" y="2438332"/>
              <a:ext cx="1824505" cy="374596"/>
            </a:xfrm>
            <a:custGeom>
              <a:avLst/>
              <a:gdLst>
                <a:gd name="connsiteX0" fmla="*/ 1623255 w 1824505"/>
                <a:gd name="connsiteY0" fmla="*/ 21519 h 374596"/>
                <a:gd name="connsiteX1" fmla="*/ 1464079 w 1824505"/>
                <a:gd name="connsiteY1" fmla="*/ 180695 h 374596"/>
                <a:gd name="connsiteX2" fmla="*/ 1623255 w 1824505"/>
                <a:gd name="connsiteY2" fmla="*/ 339871 h 374596"/>
                <a:gd name="connsiteX3" fmla="*/ 1782431 w 1824505"/>
                <a:gd name="connsiteY3" fmla="*/ 180695 h 374596"/>
                <a:gd name="connsiteX4" fmla="*/ 1623255 w 1824505"/>
                <a:gd name="connsiteY4" fmla="*/ 21519 h 374596"/>
                <a:gd name="connsiteX5" fmla="*/ 187298 w 1824505"/>
                <a:gd name="connsiteY5" fmla="*/ 0 h 374596"/>
                <a:gd name="connsiteX6" fmla="*/ 1637207 w 1824505"/>
                <a:gd name="connsiteY6" fmla="*/ 0 h 374596"/>
                <a:gd name="connsiteX7" fmla="*/ 1824505 w 1824505"/>
                <a:gd name="connsiteY7" fmla="*/ 187298 h 374596"/>
                <a:gd name="connsiteX8" fmla="*/ 1637207 w 1824505"/>
                <a:gd name="connsiteY8" fmla="*/ 374596 h 374596"/>
                <a:gd name="connsiteX9" fmla="*/ 187298 w 1824505"/>
                <a:gd name="connsiteY9" fmla="*/ 374596 h 374596"/>
                <a:gd name="connsiteX10" fmla="*/ 0 w 1824505"/>
                <a:gd name="connsiteY10" fmla="*/ 187298 h 374596"/>
                <a:gd name="connsiteX11" fmla="*/ 187298 w 1824505"/>
                <a:gd name="connsiteY11" fmla="*/ 0 h 37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4505" h="374596">
                  <a:moveTo>
                    <a:pt x="1623255" y="21519"/>
                  </a:moveTo>
                  <a:cubicBezTo>
                    <a:pt x="1535345" y="21519"/>
                    <a:pt x="1464079" y="92785"/>
                    <a:pt x="1464079" y="180695"/>
                  </a:cubicBezTo>
                  <a:cubicBezTo>
                    <a:pt x="1464079" y="268605"/>
                    <a:pt x="1535345" y="339871"/>
                    <a:pt x="1623255" y="339871"/>
                  </a:cubicBezTo>
                  <a:cubicBezTo>
                    <a:pt x="1711165" y="339871"/>
                    <a:pt x="1782431" y="268605"/>
                    <a:pt x="1782431" y="180695"/>
                  </a:cubicBezTo>
                  <a:cubicBezTo>
                    <a:pt x="1782431" y="92785"/>
                    <a:pt x="1711165" y="21519"/>
                    <a:pt x="1623255" y="21519"/>
                  </a:cubicBezTo>
                  <a:close/>
                  <a:moveTo>
                    <a:pt x="187298" y="0"/>
                  </a:moveTo>
                  <a:lnTo>
                    <a:pt x="1637207" y="0"/>
                  </a:lnTo>
                  <a:cubicBezTo>
                    <a:pt x="1740649" y="0"/>
                    <a:pt x="1824505" y="83856"/>
                    <a:pt x="1824505" y="187298"/>
                  </a:cubicBezTo>
                  <a:cubicBezTo>
                    <a:pt x="1824505" y="290740"/>
                    <a:pt x="1740649" y="374596"/>
                    <a:pt x="1637207" y="374596"/>
                  </a:cubicBezTo>
                  <a:lnTo>
                    <a:pt x="187298" y="374596"/>
                  </a:lnTo>
                  <a:cubicBezTo>
                    <a:pt x="83856" y="374596"/>
                    <a:pt x="0" y="290740"/>
                    <a:pt x="0" y="187298"/>
                  </a:cubicBezTo>
                  <a:cubicBezTo>
                    <a:pt x="0" y="83856"/>
                    <a:pt x="83856" y="0"/>
                    <a:pt x="187298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0" name="Object 1051">
              <a:extLst>
                <a:ext uri="{FF2B5EF4-FFF2-40B4-BE49-F238E27FC236}">
                  <a16:creationId xmlns:a16="http://schemas.microsoft.com/office/drawing/2014/main" id="{18061C72-58BA-D5A5-3BF7-183098ECB691}"/>
                </a:ext>
              </a:extLst>
            </p:cNvPr>
            <p:cNvSpPr txBox="1"/>
            <p:nvPr/>
          </p:nvSpPr>
          <p:spPr>
            <a:xfrm>
              <a:off x="4752360" y="2482700"/>
              <a:ext cx="425133" cy="225244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83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j-ea"/>
                  <a:cs typeface="+mn-cs"/>
                </a:rPr>
                <a:t>04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j-ea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174B6CEA-4E6F-BC88-E0EB-978F00572195}"/>
                </a:ext>
              </a:extLst>
            </p:cNvPr>
            <p:cNvSpPr/>
            <p:nvPr/>
          </p:nvSpPr>
          <p:spPr>
            <a:xfrm>
              <a:off x="2052501" y="2549923"/>
              <a:ext cx="1525821" cy="489195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BB7C9EA-B120-A498-88DB-3CD600DF59DB}"/>
                </a:ext>
              </a:extLst>
            </p:cNvPr>
            <p:cNvSpPr/>
            <p:nvPr/>
          </p:nvSpPr>
          <p:spPr>
            <a:xfrm>
              <a:off x="2052501" y="2380224"/>
              <a:ext cx="1525821" cy="45425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4C78D846-1EF2-492C-9F31-9A49B84AB09E}"/>
                </a:ext>
              </a:extLst>
            </p:cNvPr>
            <p:cNvSpPr/>
            <p:nvPr/>
          </p:nvSpPr>
          <p:spPr>
            <a:xfrm>
              <a:off x="2052501" y="2145301"/>
              <a:ext cx="1525821" cy="48919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BBA5BCE-2BBD-3D7D-C654-9F08A7755DB8}"/>
                </a:ext>
              </a:extLst>
            </p:cNvPr>
            <p:cNvSpPr/>
            <p:nvPr/>
          </p:nvSpPr>
          <p:spPr>
            <a:xfrm>
              <a:off x="2481710" y="2275298"/>
              <a:ext cx="634788" cy="210563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86267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3D7685-D607-328B-194D-08BD06EC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1701DB-83CC-979D-91AC-3AC9002E5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FFF652-AA2A-A600-1E9E-83290A4F5E83}"/>
              </a:ext>
            </a:extLst>
          </p:cNvPr>
          <p:cNvSpPr/>
          <p:nvPr/>
        </p:nvSpPr>
        <p:spPr>
          <a:xfrm>
            <a:off x="2454147" y="3297237"/>
            <a:ext cx="263525" cy="263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CE5D4E-3E4E-D278-B4F7-D96D93C1A462}"/>
              </a:ext>
            </a:extLst>
          </p:cNvPr>
          <p:cNvSpPr/>
          <p:nvPr/>
        </p:nvSpPr>
        <p:spPr>
          <a:xfrm>
            <a:off x="2733548" y="3201193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DA9DD-6159-7C18-57AC-853BD04DBD9E}"/>
              </a:ext>
            </a:extLst>
          </p:cNvPr>
          <p:cNvSpPr/>
          <p:nvPr/>
        </p:nvSpPr>
        <p:spPr>
          <a:xfrm>
            <a:off x="2288254" y="3464718"/>
            <a:ext cx="96044" cy="960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C7AD531-5B81-A7CE-770A-99AD4D9E4F79}"/>
              </a:ext>
            </a:extLst>
          </p:cNvPr>
          <p:cNvSpPr/>
          <p:nvPr/>
        </p:nvSpPr>
        <p:spPr>
          <a:xfrm rot="5400000">
            <a:off x="5428549" y="-5785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61A319-6462-B3CB-BBF9-033135DCC723}"/>
              </a:ext>
            </a:extLst>
          </p:cNvPr>
          <p:cNvSpPr txBox="1"/>
          <p:nvPr/>
        </p:nvSpPr>
        <p:spPr>
          <a:xfrm>
            <a:off x="3018240" y="2874399"/>
            <a:ext cx="6155531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1" lang="zh-CN" altLang="en-US" sz="80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ea"/>
                <a:ea typeface="+mj-ea"/>
              </a:rPr>
              <a:t>概念结构设计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7FDC01-A4A8-3BF4-B317-EADDAF1FFC43}"/>
              </a:ext>
            </a:extLst>
          </p:cNvPr>
          <p:cNvSpPr txBox="1"/>
          <p:nvPr/>
        </p:nvSpPr>
        <p:spPr>
          <a:xfrm>
            <a:off x="3531196" y="4068929"/>
            <a:ext cx="512960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2400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rPr>
              <a:t>Transition Page Title</a:t>
            </a:r>
            <a:endParaRPr kumimoji="1" lang="zh-CN" altLang="en-US" sz="2400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95096A55-A3F8-E2ED-56F6-6A1827C5396F}"/>
              </a:ext>
            </a:extLst>
          </p:cNvPr>
          <p:cNvSpPr/>
          <p:nvPr/>
        </p:nvSpPr>
        <p:spPr>
          <a:xfrm rot="16200000" flipV="1">
            <a:off x="5428549" y="3233990"/>
            <a:ext cx="1334902" cy="3846574"/>
          </a:xfrm>
          <a:custGeom>
            <a:avLst/>
            <a:gdLst>
              <a:gd name="connsiteX0" fmla="*/ 0 w 1334902"/>
              <a:gd name="connsiteY0" fmla="*/ 1923287 h 3846574"/>
              <a:gd name="connsiteX1" fmla="*/ 961644 w 1334902"/>
              <a:gd name="connsiteY1" fmla="*/ 0 h 3846574"/>
              <a:gd name="connsiteX2" fmla="*/ 1334902 w 1334902"/>
              <a:gd name="connsiteY2" fmla="*/ 0 h 3846574"/>
              <a:gd name="connsiteX3" fmla="*/ 1334902 w 1334902"/>
              <a:gd name="connsiteY3" fmla="*/ 3846574 h 3846574"/>
              <a:gd name="connsiteX4" fmla="*/ 961644 w 1334902"/>
              <a:gd name="connsiteY4" fmla="*/ 3846574 h 3846574"/>
              <a:gd name="connsiteX0" fmla="*/ 1334902 w 1426342"/>
              <a:gd name="connsiteY0" fmla="*/ 3846574 h 3938014"/>
              <a:gd name="connsiteX1" fmla="*/ 961644 w 1426342"/>
              <a:gd name="connsiteY1" fmla="*/ 3846574 h 3938014"/>
              <a:gd name="connsiteX2" fmla="*/ 0 w 1426342"/>
              <a:gd name="connsiteY2" fmla="*/ 1923287 h 3938014"/>
              <a:gd name="connsiteX3" fmla="*/ 961644 w 1426342"/>
              <a:gd name="connsiteY3" fmla="*/ 0 h 3938014"/>
              <a:gd name="connsiteX4" fmla="*/ 1334902 w 1426342"/>
              <a:gd name="connsiteY4" fmla="*/ 0 h 3938014"/>
              <a:gd name="connsiteX5" fmla="*/ 1426342 w 1426342"/>
              <a:gd name="connsiteY5" fmla="*/ 3938014 h 3938014"/>
              <a:gd name="connsiteX0" fmla="*/ 1334902 w 1334902"/>
              <a:gd name="connsiteY0" fmla="*/ 3846574 h 3846574"/>
              <a:gd name="connsiteX1" fmla="*/ 961644 w 1334902"/>
              <a:gd name="connsiteY1" fmla="*/ 3846574 h 3846574"/>
              <a:gd name="connsiteX2" fmla="*/ 0 w 1334902"/>
              <a:gd name="connsiteY2" fmla="*/ 1923287 h 3846574"/>
              <a:gd name="connsiteX3" fmla="*/ 961644 w 1334902"/>
              <a:gd name="connsiteY3" fmla="*/ 0 h 3846574"/>
              <a:gd name="connsiteX4" fmla="*/ 1334902 w 1334902"/>
              <a:gd name="connsiteY4" fmla="*/ 0 h 38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4902" h="3846574">
                <a:moveTo>
                  <a:pt x="1334902" y="3846574"/>
                </a:moveTo>
                <a:lnTo>
                  <a:pt x="961644" y="3846574"/>
                </a:lnTo>
                <a:lnTo>
                  <a:pt x="0" y="1923287"/>
                </a:lnTo>
                <a:lnTo>
                  <a:pt x="961644" y="0"/>
                </a:lnTo>
                <a:lnTo>
                  <a:pt x="1334902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310289-1B54-7E71-29ED-7BAAA32D9F18}"/>
              </a:ext>
            </a:extLst>
          </p:cNvPr>
          <p:cNvSpPr txBox="1"/>
          <p:nvPr/>
        </p:nvSpPr>
        <p:spPr>
          <a:xfrm>
            <a:off x="5706470" y="1925287"/>
            <a:ext cx="77905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6000" b="1" dirty="0">
                <a:gradFill>
                  <a:gsLst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+mj-lt"/>
                <a:ea typeface="+mj-ea"/>
                <a:cs typeface="Alibaba PuHuiTi B" pitchFamily="18" charset="-122"/>
              </a:rPr>
              <a:t>02</a:t>
            </a:r>
            <a:endParaRPr kumimoji="1" lang="zh-CN" altLang="en-US" sz="6000" b="1" dirty="0">
              <a:gradFill>
                <a:gsLst>
                  <a:gs pos="50000">
                    <a:schemeClr val="accent1">
                      <a:lumMod val="40000"/>
                      <a:lumOff val="60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  <a:latin typeface="+mj-lt"/>
              <a:ea typeface="+mj-ea"/>
              <a:cs typeface="Alibaba PuHuiTi B" pitchFamily="18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B4D1A72-952D-3962-3BA8-38058A317D01}"/>
              </a:ext>
            </a:extLst>
          </p:cNvPr>
          <p:cNvCxnSpPr>
            <a:cxnSpLocks/>
          </p:cNvCxnSpPr>
          <p:nvPr/>
        </p:nvCxnSpPr>
        <p:spPr>
          <a:xfrm>
            <a:off x="4775200" y="5016500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212DF2F-07DC-9643-E678-DAAF1859ECA2}"/>
              </a:ext>
            </a:extLst>
          </p:cNvPr>
          <p:cNvCxnSpPr>
            <a:cxnSpLocks/>
          </p:cNvCxnSpPr>
          <p:nvPr/>
        </p:nvCxnSpPr>
        <p:spPr>
          <a:xfrm>
            <a:off x="6533619" y="1592531"/>
            <a:ext cx="915988" cy="455613"/>
          </a:xfrm>
          <a:prstGeom prst="lin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9121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7B05F"/>
      </a:accent1>
      <a:accent2>
        <a:srgbClr val="F1D796"/>
      </a:accent2>
      <a:accent3>
        <a:srgbClr val="E9C48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0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</TotalTime>
  <Words>1703</Words>
  <Application>Microsoft Office PowerPoint</Application>
  <PresentationFormat>宽屏</PresentationFormat>
  <Paragraphs>387</Paragraphs>
  <Slides>31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-apple-system</vt:lpstr>
      <vt:lpstr>OPPOSans B</vt:lpstr>
      <vt:lpstr>OPPOSans R</vt:lpstr>
      <vt:lpstr>等线</vt:lpstr>
      <vt:lpstr>微软雅黑</vt:lpstr>
      <vt:lpstr>Arial</vt:lpstr>
      <vt:lpstr>Times New Roman</vt:lpstr>
      <vt:lpstr>Office 主题​​</vt:lpstr>
      <vt:lpstr>数据库原理课程设计期末汇报</vt:lpstr>
      <vt:lpstr>PowerPoint 演示文稿</vt:lpstr>
      <vt:lpstr>PowerPoint 演示文稿</vt:lpstr>
      <vt:lpstr>背景介绍</vt:lpstr>
      <vt:lpstr>需求描述</vt:lpstr>
      <vt:lpstr>需求说明</vt:lpstr>
      <vt:lpstr>需求说明</vt:lpstr>
      <vt:lpstr>系统功能模块划分</vt:lpstr>
      <vt:lpstr>PowerPoint 演示文稿</vt:lpstr>
      <vt:lpstr>全局ER图</vt:lpstr>
      <vt:lpstr>局部ER图</vt:lpstr>
      <vt:lpstr>局部ER图</vt:lpstr>
      <vt:lpstr>局部ER图</vt:lpstr>
      <vt:lpstr>局部ER图</vt:lpstr>
      <vt:lpstr>PowerPoint 演示文稿</vt:lpstr>
      <vt:lpstr>关系模型（实体、关系）</vt:lpstr>
      <vt:lpstr>关系模型（实体、关系）</vt:lpstr>
      <vt:lpstr>关系模型（实体、关系）</vt:lpstr>
      <vt:lpstr>PowerPoint 演示文稿</vt:lpstr>
      <vt:lpstr>项目硬件资源管理系统</vt:lpstr>
      <vt:lpstr>项目硬件资源管理系统</vt:lpstr>
      <vt:lpstr>项目硬件资源管理系统</vt:lpstr>
      <vt:lpstr>建立和管理基本表</vt:lpstr>
      <vt:lpstr>建立和管理基本表</vt:lpstr>
      <vt:lpstr>建立和管理基本表</vt:lpstr>
      <vt:lpstr>建立和管理基本表</vt:lpstr>
      <vt:lpstr>数据导入</vt:lpstr>
      <vt:lpstr>数据管理</vt:lpstr>
      <vt:lpstr>数据管理</vt:lpstr>
      <vt:lpstr>在线系统设计与展示</vt:lpstr>
      <vt:lpstr>谢谢您的观看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黑金风工作总结商务通用ppt模板</dc:title>
  <dc:creator>©邵诗琪</dc:creator>
  <cp:keywords>P界达人</cp:keywords>
  <dc:description>51PPT模板网，幻灯片演示模板及素材免费下载！_x000d_
51PPT模板网 唯一访问网址：www.51pptmoban.com</dc:description>
  <cp:lastModifiedBy>Kaleid Scoper</cp:lastModifiedBy>
  <cp:revision>46</cp:revision>
  <dcterms:created xsi:type="dcterms:W3CDTF">2023-08-19T15:09:43Z</dcterms:created>
  <dcterms:modified xsi:type="dcterms:W3CDTF">2024-10-09T13:38:23Z</dcterms:modified>
  <cp:contentStatus>黑金风工作总结商务通用ppt模板，www.51pptmoban.com</cp:contentStatus>
  <cp:version>51pptmoban.com（V51-121205版）</cp:version>
</cp:coreProperties>
</file>